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347" r:id="rId2"/>
    <p:sldId id="348" r:id="rId3"/>
    <p:sldId id="349" r:id="rId4"/>
    <p:sldId id="350" r:id="rId5"/>
    <p:sldId id="351" r:id="rId6"/>
    <p:sldId id="352" r:id="rId7"/>
    <p:sldId id="353" r:id="rId8"/>
    <p:sldId id="354" r:id="rId9"/>
    <p:sldId id="355" r:id="rId10"/>
    <p:sldId id="356" r:id="rId11"/>
    <p:sldId id="357" r:id="rId12"/>
    <p:sldId id="373" r:id="rId13"/>
    <p:sldId id="358" r:id="rId14"/>
    <p:sldId id="359" r:id="rId15"/>
    <p:sldId id="360" r:id="rId16"/>
    <p:sldId id="361" r:id="rId17"/>
    <p:sldId id="362" r:id="rId18"/>
    <p:sldId id="363" r:id="rId19"/>
    <p:sldId id="364" r:id="rId20"/>
    <p:sldId id="365" r:id="rId21"/>
    <p:sldId id="366" r:id="rId22"/>
    <p:sldId id="367" r:id="rId23"/>
    <p:sldId id="369" r:id="rId24"/>
    <p:sldId id="368" r:id="rId25"/>
    <p:sldId id="370" r:id="rId26"/>
    <p:sldId id="371" r:id="rId27"/>
    <p:sldId id="372" r:id="rId28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99"/>
    <a:srgbClr val="FFD1D1"/>
    <a:srgbClr val="FFCCCC"/>
    <a:srgbClr val="FFDA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59" autoAdjust="0"/>
    <p:restoredTop sz="68513" autoAdjust="0"/>
  </p:normalViewPr>
  <p:slideViewPr>
    <p:cSldViewPr snapToGrid="0">
      <p:cViewPr varScale="1">
        <p:scale>
          <a:sx n="88" d="100"/>
          <a:sy n="88" d="100"/>
        </p:scale>
        <p:origin x="1320" y="90"/>
      </p:cViewPr>
      <p:guideLst/>
    </p:cSldViewPr>
  </p:slideViewPr>
  <p:outlineViewPr>
    <p:cViewPr>
      <p:scale>
        <a:sx n="33" d="100"/>
        <a:sy n="33" d="100"/>
      </p:scale>
      <p:origin x="0" y="-2733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9C645A-F687-46B8-AC89-B9CF848E33C9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3A52E4-A6A9-4AC0-BDC4-31831395D3E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02270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508630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598194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endParaRPr lang="cs-CZ" sz="1200" i="0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347929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endParaRPr lang="cs-CZ" sz="1200" i="0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806319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endParaRPr lang="cs-CZ" sz="1200" i="0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37169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endParaRPr lang="cs-CZ" sz="1200" i="0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607801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endParaRPr lang="cs-CZ" sz="1200" i="0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953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endParaRPr lang="cs-CZ" sz="1200" i="0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98567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endParaRPr lang="cs-CZ" sz="1200" i="0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757027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542140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393889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848713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449138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393913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1165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454846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277088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i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934263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158979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i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25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189245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i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26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52823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432949E-1099-4C1F-91AE-F911D948AE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E99AD65-1F0D-4BF1-95D9-11230AC1CF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EBF5492-6DAF-4A89-9277-6476FE426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E32823C-F508-4791-9D8D-4F72BF0BB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C148EFA-0EF1-45B4-8404-EA43234A1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99977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2D83586-8651-43CC-9B8D-D6393BAB9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FC73307-D004-46B9-84F2-5DCB206DB5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172EFBA-9666-49CD-8C40-A492F6629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2444A08-A91E-44F3-84AA-0B16988F1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86434E3-ED81-4498-8C99-AB2C5CD36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2155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D865AE3-CDBE-4284-BBA8-EA16E67A6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7B0104B-6817-49A9-8E49-F36F283699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92924E5-4036-441B-A724-BCF7D6601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187538A-461F-43C1-9FA7-9B5384C1D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01E739B-8920-4365-976A-8A1CA3E6D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29409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E6545A7-3D8C-40CE-99FA-AE2817A14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5E82923-C60A-41B6-A583-EFBC43F22F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B69346C2-4B06-4320-8BF6-B2FBF75F99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0D29FA3-2F31-42E3-8432-3B5C94634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AF23018-A5F8-4722-8765-74362AF41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3724C39-CBE9-46D4-9919-715123B11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3707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F160CD4-00C6-4FA7-B599-8DC77D0F4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447C174-4982-44DE-9E57-23C3D147F2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4A0E3B1F-47FA-4BB7-BA69-17CFC8B3A6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C921ED9E-26A8-4E62-A8E1-A0DD8024C3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FE12A680-2EAA-4B92-BEC2-45233D9FBE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B860D215-EA4F-4F67-9612-32DAFDD34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5CF3340D-5B2B-425A-8CFE-72F70072E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BCA53FC7-882E-401A-81EC-7CC29E07D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82480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18CB47-205D-4289-B9B8-2ADD0F9DF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3272F596-815B-4880-825A-59C93F08C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EB617100-D272-4463-9D0D-D4E126DD6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84DA6F7-13C1-4CF1-8003-FF06BE80C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9807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85C8EDD1-90E8-484E-829B-CFD53647E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C38D8573-AFB9-4F62-9D0D-D187DCA68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526EB4B-BEDA-4EBB-B7B1-98F0ECA12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2384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A522DB-3C1E-4E74-8C45-C2781CF39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C4F6B75-ADE0-4338-9840-8CE6BCBD91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17386522-56B1-4545-A924-973FEDC37D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2D19474-2426-4ACD-A2C8-2248E1D37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A9F8FEA-3FFE-44EF-93DE-66C739A08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A0951F3-E153-4DB1-A805-DEA670B93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00469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470E9AB-329A-4ADD-9416-4EF0871AC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5D5340E3-FB7C-4A4A-ADC3-1F23BA5E72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03150A2-189E-403B-85F8-C7976BD080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22ED066-58C9-4212-8A17-AB2101E2E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09492A9-6837-4A9A-816B-5CFA440E5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A9F4E45-C16B-4CAA-8CA3-2DE6D8674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524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AB3933B-DAE8-41EA-9BE1-422136B93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BA733558-C3E3-4D5C-A6C8-734B1BF291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C377930-9ABB-44E9-AA8D-16E554270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965730E-1286-4069-BF8D-94963A60F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878D096-8CE8-4A47-8955-163E158D6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41768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1C97F540-6A37-41A8-A2DF-A522ADD3C9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5CC35D18-BC60-45FF-9EA3-B1C7339AFD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7B440FB-1A8A-4397-A67D-BF3F58700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41FF94F-9BF2-4776-8734-0165550A1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7318B63-1CF7-470A-A628-E473E0274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87288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890DDC91-AB7E-44C8-8614-C1EA84F6D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33955F8-F661-4A57-BFCF-421D10805F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1494B79-30DE-40D7-9A65-D9319F74B3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7298C7E-9AFA-45D7-B47D-6BB36FDABE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E2ED211-15A6-4326-9E23-ADA1D1848C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075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microsoft.com/office/2007/relationships/hdphoto" Target="../media/hdphoto2.wdp"/><Relationship Id="rId7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10" Type="http://schemas.openxmlformats.org/officeDocument/2006/relationships/image" Target="../media/image29.svg"/><Relationship Id="rId4" Type="http://schemas.openxmlformats.org/officeDocument/2006/relationships/image" Target="../media/image2.png"/><Relationship Id="rId9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D112D363-A222-498E-AC72-B932EE58A9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FDAC6D56-2EF6-4D1A-8829-386B6D01F9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7858" y="611400"/>
            <a:ext cx="2572424" cy="400672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C51DBE3E-BEEC-41FE-A30D-92A91E134E09}"/>
              </a:ext>
            </a:extLst>
          </p:cNvPr>
          <p:cNvSpPr txBox="1"/>
          <p:nvPr/>
        </p:nvSpPr>
        <p:spPr>
          <a:xfrm>
            <a:off x="802640" y="4419600"/>
            <a:ext cx="10222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400" b="1" dirty="0">
                <a:solidFill>
                  <a:srgbClr val="C00000"/>
                </a:solidFill>
                <a:ea typeface="Inter ExtraBold" panose="02000503000000020004" pitchFamily="2" charset="0"/>
              </a:rPr>
              <a:t>Nová řešení Skladového hospodářství</a:t>
            </a:r>
          </a:p>
        </p:txBody>
      </p:sp>
    </p:spTree>
    <p:extLst>
      <p:ext uri="{BB962C8B-B14F-4D97-AF65-F5344CB8AC3E}">
        <p14:creationId xmlns:p14="http://schemas.microsoft.com/office/powerpoint/2010/main" val="602198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A27ED65-DBE1-450F-B1A5-10710D1E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Obsah prezentace</a:t>
            </a:r>
          </a:p>
        </p:txBody>
      </p:sp>
      <p:sp>
        <p:nvSpPr>
          <p:cNvPr id="9" name="Zástupný obsah 2">
            <a:extLst>
              <a:ext uri="{FF2B5EF4-FFF2-40B4-BE49-F238E27FC236}">
                <a16:creationId xmlns:a16="http://schemas.microsoft.com/office/drawing/2014/main" id="{A7232604-ACCD-45A3-935C-60FB574AD8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7265957" cy="4877050"/>
          </a:xfrm>
        </p:spPr>
        <p:txBody>
          <a:bodyPr>
            <a:noAutofit/>
          </a:bodyPr>
          <a:lstStyle/>
          <a:p>
            <a:pPr>
              <a:tabLst>
                <a:tab pos="803275" algn="l"/>
              </a:tabLst>
            </a:pPr>
            <a:r>
              <a:rPr lang="cs-CZ" sz="2000" dirty="0"/>
              <a:t>Novinky ve skladovém hospodářství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Realizováno pro konkrétní zákazníky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Na čem právě pracujeme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Co nás čeká v nejbližším období</a:t>
            </a:r>
          </a:p>
        </p:txBody>
      </p:sp>
    </p:spTree>
    <p:extLst>
      <p:ext uri="{BB962C8B-B14F-4D97-AF65-F5344CB8AC3E}">
        <p14:creationId xmlns:p14="http://schemas.microsoft.com/office/powerpoint/2010/main" val="625162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D112D363-A222-498E-AC72-B932EE58A9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FDAC6D56-2EF6-4D1A-8829-386B6D01F9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7858" y="611400"/>
            <a:ext cx="2572424" cy="400672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C51DBE3E-BEEC-41FE-A30D-92A91E134E09}"/>
              </a:ext>
            </a:extLst>
          </p:cNvPr>
          <p:cNvSpPr txBox="1"/>
          <p:nvPr/>
        </p:nvSpPr>
        <p:spPr>
          <a:xfrm>
            <a:off x="802640" y="4419600"/>
            <a:ext cx="10222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400" b="1" dirty="0">
                <a:solidFill>
                  <a:srgbClr val="C00000"/>
                </a:solidFill>
                <a:ea typeface="Inter ExtraBold" panose="02000503000000020004" pitchFamily="2" charset="0"/>
              </a:rPr>
              <a:t>Novinky ve skladovém hospodářství</a:t>
            </a:r>
          </a:p>
        </p:txBody>
      </p:sp>
    </p:spTree>
    <p:extLst>
      <p:ext uri="{BB962C8B-B14F-4D97-AF65-F5344CB8AC3E}">
        <p14:creationId xmlns:p14="http://schemas.microsoft.com/office/powerpoint/2010/main" val="2265089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A27ED65-DBE1-450F-B1A5-10710D1E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Zefektivnění práce s ČK/QR</a:t>
            </a:r>
          </a:p>
        </p:txBody>
      </p:sp>
      <p:sp>
        <p:nvSpPr>
          <p:cNvPr id="9" name="Zástupný obsah 2">
            <a:extLst>
              <a:ext uri="{FF2B5EF4-FFF2-40B4-BE49-F238E27FC236}">
                <a16:creationId xmlns:a16="http://schemas.microsoft.com/office/drawing/2014/main" id="{A7232604-ACCD-45A3-935C-60FB574AD8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11340562" cy="4877050"/>
          </a:xfrm>
        </p:spPr>
        <p:txBody>
          <a:bodyPr>
            <a:noAutofit/>
          </a:bodyPr>
          <a:lstStyle/>
          <a:p>
            <a:pPr>
              <a:tabLst>
                <a:tab pos="803275" algn="l"/>
              </a:tabLst>
            </a:pPr>
            <a:r>
              <a:rPr lang="cs-CZ" sz="2000" b="1" dirty="0"/>
              <a:t>Hodnoty ČK – Katalog materiálu</a:t>
            </a:r>
          </a:p>
          <a:p>
            <a:pPr lvl="1">
              <a:tabLst>
                <a:tab pos="803275" algn="l"/>
              </a:tabLst>
            </a:pPr>
            <a:r>
              <a:rPr lang="cs-CZ" sz="2000" dirty="0"/>
              <a:t>Na základě potřeby ucelené práce s čárovými kódy došlo k </a:t>
            </a:r>
            <a:r>
              <a:rPr lang="cs-CZ" sz="2000" b="1" dirty="0"/>
              <a:t>oddělení ČK/QR od evidence dodavatelských údajů</a:t>
            </a:r>
            <a:r>
              <a:rPr lang="cs-CZ" sz="2000" dirty="0"/>
              <a:t> (REF, smluvní cena, smlouva)</a:t>
            </a:r>
          </a:p>
          <a:p>
            <a:pPr lvl="1">
              <a:tabLst>
                <a:tab pos="803275" algn="l"/>
              </a:tabLst>
            </a:pPr>
            <a:r>
              <a:rPr lang="cs-CZ" sz="2000" dirty="0"/>
              <a:t>Nové umístění umožňuje </a:t>
            </a:r>
            <a:r>
              <a:rPr lang="cs-CZ" sz="2000" b="1" dirty="0"/>
              <a:t>přiřazení ČK/QR ke konkrétnímu dodavateli</a:t>
            </a:r>
            <a:r>
              <a:rPr lang="cs-CZ" sz="2000" dirty="0"/>
              <a:t> i nezávisle na dodavateli</a:t>
            </a:r>
          </a:p>
          <a:p>
            <a:pPr lvl="1">
              <a:tabLst>
                <a:tab pos="803275" algn="l"/>
              </a:tabLst>
            </a:pPr>
            <a:r>
              <a:rPr lang="cs-CZ" sz="2000" dirty="0"/>
              <a:t>Možnost zvolit „</a:t>
            </a:r>
            <a:r>
              <a:rPr lang="cs-CZ" sz="2000" b="1" dirty="0"/>
              <a:t>Výchozí</a:t>
            </a:r>
            <a:r>
              <a:rPr lang="cs-CZ" sz="2000" dirty="0"/>
              <a:t>“ </a:t>
            </a:r>
            <a:r>
              <a:rPr lang="cs-CZ" sz="2000" b="1" dirty="0"/>
              <a:t>ČK/QR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176CB014-68B7-4904-A1BB-476C29268D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14" y="3219450"/>
            <a:ext cx="8474245" cy="295145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183476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A27ED65-DBE1-450F-B1A5-10710D1E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ČK/QR určující balení produktu</a:t>
            </a:r>
          </a:p>
        </p:txBody>
      </p:sp>
      <p:sp>
        <p:nvSpPr>
          <p:cNvPr id="9" name="Zástupný obsah 2">
            <a:extLst>
              <a:ext uri="{FF2B5EF4-FFF2-40B4-BE49-F238E27FC236}">
                <a16:creationId xmlns:a16="http://schemas.microsoft.com/office/drawing/2014/main" id="{A7232604-ACCD-45A3-935C-60FB574AD8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11340562" cy="4877050"/>
          </a:xfrm>
        </p:spPr>
        <p:txBody>
          <a:bodyPr>
            <a:noAutofit/>
          </a:bodyPr>
          <a:lstStyle/>
          <a:p>
            <a:pPr>
              <a:tabLst>
                <a:tab pos="803275" algn="l"/>
              </a:tabLst>
            </a:pPr>
            <a:r>
              <a:rPr lang="cs-CZ" sz="2000" b="1" dirty="0"/>
              <a:t>Povolené MJ – Katalog materiálu</a:t>
            </a:r>
          </a:p>
          <a:p>
            <a:pPr lvl="1">
              <a:tabLst>
                <a:tab pos="803275" algn="l"/>
              </a:tabLst>
            </a:pPr>
            <a:r>
              <a:rPr lang="cs-CZ" sz="2000" dirty="0"/>
              <a:t>Nová záložka umožňující </a:t>
            </a:r>
            <a:r>
              <a:rPr lang="cs-CZ" sz="2000" b="1" dirty="0"/>
              <a:t>na Katalogu materiálu </a:t>
            </a:r>
            <a:r>
              <a:rPr lang="cs-CZ" sz="2000" dirty="0"/>
              <a:t>evidovat </a:t>
            </a:r>
            <a:r>
              <a:rPr lang="cs-CZ" sz="2000" b="1" dirty="0"/>
              <a:t>dodavatelská balení produktu </a:t>
            </a:r>
          </a:p>
          <a:p>
            <a:pPr lvl="1">
              <a:tabLst>
                <a:tab pos="803275" algn="l"/>
              </a:tabLst>
            </a:pPr>
            <a:r>
              <a:rPr lang="cs-CZ" sz="2000" b="1" dirty="0"/>
              <a:t>Přepočet </a:t>
            </a:r>
            <a:r>
              <a:rPr lang="cs-CZ" sz="2000" dirty="0"/>
              <a:t>uvedeného </a:t>
            </a:r>
            <a:r>
              <a:rPr lang="cs-CZ" sz="2000" b="1" dirty="0"/>
              <a:t>balení vůči evidenční měrné jednotce </a:t>
            </a:r>
          </a:p>
          <a:p>
            <a:pPr lvl="1">
              <a:tabLst>
                <a:tab pos="803275" algn="l"/>
              </a:tabLst>
            </a:pPr>
            <a:r>
              <a:rPr lang="cs-CZ" sz="2000" dirty="0"/>
              <a:t>Možnost </a:t>
            </a:r>
            <a:r>
              <a:rPr lang="cs-CZ" sz="2000" b="1" dirty="0"/>
              <a:t>přiřadit ČK/QR </a:t>
            </a:r>
            <a:r>
              <a:rPr lang="cs-CZ" sz="2000" dirty="0"/>
              <a:t>k dodavatelskému balení </a:t>
            </a:r>
          </a:p>
          <a:p>
            <a:pPr lvl="1">
              <a:tabLst>
                <a:tab pos="803275" algn="l"/>
              </a:tabLst>
            </a:pPr>
            <a:r>
              <a:rPr lang="cs-CZ" sz="2000" dirty="0"/>
              <a:t>Založení </a:t>
            </a:r>
            <a:r>
              <a:rPr lang="cs-CZ" sz="2000" b="1" dirty="0"/>
              <a:t>položky pohybu v množství sejmutého balení</a:t>
            </a:r>
          </a:p>
          <a:p>
            <a:pPr lvl="1">
              <a:tabLst>
                <a:tab pos="803275" algn="l"/>
              </a:tabLst>
            </a:pPr>
            <a:r>
              <a:rPr lang="cs-CZ" sz="2000" b="1" dirty="0"/>
              <a:t>Přehled</a:t>
            </a:r>
            <a:r>
              <a:rPr lang="cs-CZ" sz="2000" dirty="0"/>
              <a:t> skladových karet </a:t>
            </a:r>
            <a:r>
              <a:rPr lang="cs-CZ" sz="2000" b="1" dirty="0"/>
              <a:t>s ČK/QR i bez ČK/QR </a:t>
            </a:r>
          </a:p>
        </p:txBody>
      </p:sp>
    </p:spTree>
    <p:extLst>
      <p:ext uri="{BB962C8B-B14F-4D97-AF65-F5344CB8AC3E}">
        <p14:creationId xmlns:p14="http://schemas.microsoft.com/office/powerpoint/2010/main" val="2308548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A27ED65-DBE1-450F-B1A5-10710D1E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Přiřazení ČK/QR k dodavatelskému balení a povolené MJ</a:t>
            </a:r>
          </a:p>
        </p:txBody>
      </p:sp>
      <p:sp>
        <p:nvSpPr>
          <p:cNvPr id="12" name="Zástupný obsah 2">
            <a:extLst>
              <a:ext uri="{FF2B5EF4-FFF2-40B4-BE49-F238E27FC236}">
                <a16:creationId xmlns:a16="http://schemas.microsoft.com/office/drawing/2014/main" id="{BFC1AD04-9364-4635-8910-141FAE4470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030" y="1435160"/>
            <a:ext cx="10515600" cy="4087495"/>
          </a:xfrm>
        </p:spPr>
        <p:txBody>
          <a:bodyPr>
            <a:normAutofit/>
          </a:bodyPr>
          <a:lstStyle/>
          <a:p>
            <a:pPr marL="0" indent="0">
              <a:buNone/>
              <a:tabLst>
                <a:tab pos="803275" algn="l"/>
              </a:tabLst>
            </a:pPr>
            <a:endParaRPr lang="cs-CZ" sz="2400" b="1" dirty="0">
              <a:latin typeface="Inter" panose="02000503000000020004" pitchFamily="2" charset="0"/>
              <a:ea typeface="Inter" panose="02000503000000020004" pitchFamily="2" charset="0"/>
            </a:endParaRPr>
          </a:p>
          <a:p>
            <a:pPr marL="457200" lvl="1" indent="0">
              <a:buNone/>
            </a:pPr>
            <a:endParaRPr lang="cs-CZ" sz="1600" dirty="0">
              <a:solidFill>
                <a:schemeClr val="tx1">
                  <a:lumMod val="75000"/>
                  <a:lumOff val="25000"/>
                </a:schemeClr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pic>
        <p:nvPicPr>
          <p:cNvPr id="16" name="Obrázek 15">
            <a:extLst>
              <a:ext uri="{FF2B5EF4-FFF2-40B4-BE49-F238E27FC236}">
                <a16:creationId xmlns:a16="http://schemas.microsoft.com/office/drawing/2014/main" id="{5409B9F9-F998-4B71-B69D-505B496F0E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3741" y="1324065"/>
            <a:ext cx="7526371" cy="342107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6730B17B-880E-4B8F-A384-CCA936BBAC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4542" y="1549228"/>
            <a:ext cx="6906589" cy="2695951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8" name="Obrázek 17">
            <a:extLst>
              <a:ext uri="{FF2B5EF4-FFF2-40B4-BE49-F238E27FC236}">
                <a16:creationId xmlns:a16="http://schemas.microsoft.com/office/drawing/2014/main" id="{B08A39BA-C098-4DE6-BAB1-C59828F2C5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8868" y="1324065"/>
            <a:ext cx="11538110" cy="4454796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850430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045E-16 -1.11111E-6 L -1 -1.11111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7037E-6 L -0.69075 -3.7037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54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07407E-6 L -1.09023 -4.07407E-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51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A27ED65-DBE1-450F-B1A5-10710D1E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Skladové pohyby v různých MJ podle balení</a:t>
            </a:r>
          </a:p>
        </p:txBody>
      </p:sp>
      <p:sp>
        <p:nvSpPr>
          <p:cNvPr id="9" name="Zástupný obsah 2">
            <a:extLst>
              <a:ext uri="{FF2B5EF4-FFF2-40B4-BE49-F238E27FC236}">
                <a16:creationId xmlns:a16="http://schemas.microsoft.com/office/drawing/2014/main" id="{A7232604-ACCD-45A3-935C-60FB574AD8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11340562" cy="4877050"/>
          </a:xfrm>
        </p:spPr>
        <p:txBody>
          <a:bodyPr>
            <a:noAutofit/>
          </a:bodyPr>
          <a:lstStyle/>
          <a:p>
            <a:pPr>
              <a:tabLst>
                <a:tab pos="803275" algn="l"/>
              </a:tabLst>
            </a:pPr>
            <a:r>
              <a:rPr lang="cs-CZ" sz="2000" dirty="0"/>
              <a:t>Ruční zakládání </a:t>
            </a:r>
            <a:r>
              <a:rPr lang="cs-CZ" sz="2000" b="1" dirty="0"/>
              <a:t>položek dokladů v různých MJ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Možnost zakládat položky pohybů </a:t>
            </a:r>
            <a:r>
              <a:rPr lang="cs-CZ" sz="2000" b="1" dirty="0"/>
              <a:t>snímáním ČK/QR kódů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Automatický </a:t>
            </a:r>
            <a:r>
              <a:rPr lang="cs-CZ" sz="2000" b="1" dirty="0"/>
              <a:t>přepočet vůči evidenčním MJ </a:t>
            </a:r>
            <a:r>
              <a:rPr lang="cs-CZ" sz="2000" dirty="0"/>
              <a:t>skladu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Nastavení MJ pohybu </a:t>
            </a:r>
            <a:r>
              <a:rPr lang="cs-CZ" sz="2000" b="1" dirty="0"/>
              <a:t>řízeno centrálně přes Nastavení - sklady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24DE35F9-BA3B-4639-8ABB-CA69F9E8E3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3030" y="1400698"/>
            <a:ext cx="4202052" cy="445227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061818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A27ED65-DBE1-450F-B1A5-10710D1E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Statistiky obratů materiálu</a:t>
            </a:r>
          </a:p>
        </p:txBody>
      </p:sp>
      <p:sp>
        <p:nvSpPr>
          <p:cNvPr id="9" name="Zástupný obsah 2">
            <a:extLst>
              <a:ext uri="{FF2B5EF4-FFF2-40B4-BE49-F238E27FC236}">
                <a16:creationId xmlns:a16="http://schemas.microsoft.com/office/drawing/2014/main" id="{A7232604-ACCD-45A3-935C-60FB574AD8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11340562" cy="4877050"/>
          </a:xfrm>
        </p:spPr>
        <p:txBody>
          <a:bodyPr>
            <a:noAutofit/>
          </a:bodyPr>
          <a:lstStyle/>
          <a:p>
            <a:pPr>
              <a:tabLst>
                <a:tab pos="803275" algn="l"/>
              </a:tabLst>
            </a:pPr>
            <a:r>
              <a:rPr lang="cs-CZ" sz="2000" b="1" dirty="0"/>
              <a:t>Statistiky příjmů a výdejů </a:t>
            </a:r>
            <a:r>
              <a:rPr lang="cs-CZ" sz="2000" dirty="0"/>
              <a:t>daného materiálu za období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Volba </a:t>
            </a:r>
            <a:r>
              <a:rPr lang="cs-CZ" sz="2000" b="1" dirty="0"/>
              <a:t>několika období </a:t>
            </a:r>
            <a:r>
              <a:rPr lang="cs-CZ" sz="2000" dirty="0"/>
              <a:t>pro různé statistiky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Primární </a:t>
            </a:r>
            <a:r>
              <a:rPr lang="cs-CZ" sz="2000" b="1" dirty="0"/>
              <a:t>statistika přímo na skladové kartě 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24DE35F9-BA3B-4639-8ABB-CA69F9E8E3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8414" y="250084"/>
            <a:ext cx="4023860" cy="445227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2" name="Zástupný obsah 10">
            <a:extLst>
              <a:ext uri="{FF2B5EF4-FFF2-40B4-BE49-F238E27FC236}">
                <a16:creationId xmlns:a16="http://schemas.microsoft.com/office/drawing/2014/main" id="{B3CB38A6-6052-45CA-920E-0ABAD97148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3718" y="1385252"/>
            <a:ext cx="7315371" cy="406409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6" name="Zástupný obsah 9">
            <a:extLst>
              <a:ext uri="{FF2B5EF4-FFF2-40B4-BE49-F238E27FC236}">
                <a16:creationId xmlns:a16="http://schemas.microsoft.com/office/drawing/2014/main" id="{09D1D554-107C-4A36-A5C8-4EEF302ECB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9083" y="2111553"/>
            <a:ext cx="9353924" cy="4066276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734158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1.11111E-6 L -0.37214 -1.11111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60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3.7037E-7 L -1.02826 3.7037E-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41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1.85185E-6 L -1.02474 1.85185E-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23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A27ED65-DBE1-450F-B1A5-10710D1E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Oblíbený / doporučený materiál</a:t>
            </a:r>
          </a:p>
        </p:txBody>
      </p:sp>
      <p:sp>
        <p:nvSpPr>
          <p:cNvPr id="18" name="Zástupný obsah 2">
            <a:extLst>
              <a:ext uri="{FF2B5EF4-FFF2-40B4-BE49-F238E27FC236}">
                <a16:creationId xmlns:a16="http://schemas.microsoft.com/office/drawing/2014/main" id="{164E0759-6E9E-4FA0-871F-AB769ED12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11340562" cy="4877050"/>
          </a:xfrm>
        </p:spPr>
        <p:txBody>
          <a:bodyPr>
            <a:noAutofit/>
          </a:bodyPr>
          <a:lstStyle/>
          <a:p>
            <a:pPr>
              <a:tabLst>
                <a:tab pos="803275" algn="l"/>
              </a:tabLst>
            </a:pPr>
            <a:r>
              <a:rPr lang="cs-CZ" sz="2000" b="1" dirty="0"/>
              <a:t>Uživatelská oblíbenost </a:t>
            </a:r>
            <a:r>
              <a:rPr lang="cs-CZ" sz="2000" dirty="0"/>
              <a:t>materiálu</a:t>
            </a:r>
          </a:p>
          <a:p>
            <a:pPr lvl="1">
              <a:tabLst>
                <a:tab pos="803275" algn="l"/>
              </a:tabLst>
            </a:pPr>
            <a:r>
              <a:rPr lang="cs-CZ" sz="2000" dirty="0"/>
              <a:t>Správa je </a:t>
            </a:r>
            <a:r>
              <a:rPr lang="cs-CZ" sz="2000" b="1" dirty="0"/>
              <a:t>plně v rukou uživatele</a:t>
            </a:r>
            <a:r>
              <a:rPr lang="cs-CZ" sz="2000" dirty="0"/>
              <a:t> (žadatel)</a:t>
            </a:r>
          </a:p>
          <a:p>
            <a:pPr lvl="1">
              <a:tabLst>
                <a:tab pos="803275" algn="l"/>
              </a:tabLst>
            </a:pPr>
            <a:r>
              <a:rPr lang="cs-CZ" sz="2000" dirty="0"/>
              <a:t>Spravuje a využívá se </a:t>
            </a:r>
            <a:r>
              <a:rPr lang="cs-CZ" sz="2000" b="1" dirty="0"/>
              <a:t>v novém Nákupním košíku </a:t>
            </a:r>
          </a:p>
          <a:p>
            <a:pPr>
              <a:tabLst>
                <a:tab pos="803275" algn="l"/>
              </a:tabLst>
            </a:pPr>
            <a:r>
              <a:rPr lang="cs-CZ" sz="2000" b="1" dirty="0" err="1"/>
              <a:t>Doporučenost</a:t>
            </a:r>
            <a:r>
              <a:rPr lang="cs-CZ" sz="2000" dirty="0"/>
              <a:t> materiálu </a:t>
            </a:r>
            <a:r>
              <a:rPr lang="cs-CZ" sz="2000" b="1" dirty="0"/>
              <a:t>skladem</a:t>
            </a:r>
          </a:p>
          <a:p>
            <a:pPr lvl="1">
              <a:tabLst>
                <a:tab pos="803275" algn="l"/>
              </a:tabLst>
            </a:pPr>
            <a:r>
              <a:rPr lang="cs-CZ" sz="2000" dirty="0"/>
              <a:t>Správa je </a:t>
            </a:r>
            <a:r>
              <a:rPr lang="cs-CZ" sz="2000" b="1" dirty="0"/>
              <a:t>plně v rukou skladového referenta</a:t>
            </a:r>
          </a:p>
          <a:p>
            <a:pPr lvl="1">
              <a:tabLst>
                <a:tab pos="803275" algn="l"/>
              </a:tabLst>
            </a:pPr>
            <a:r>
              <a:rPr lang="cs-CZ" sz="2000" dirty="0"/>
              <a:t>Lze </a:t>
            </a:r>
            <a:r>
              <a:rPr lang="cs-CZ" sz="2000" b="1" dirty="0"/>
              <a:t>hromadně přiřadit</a:t>
            </a:r>
            <a:r>
              <a:rPr lang="cs-CZ" sz="2000" dirty="0"/>
              <a:t> konkrétním </a:t>
            </a:r>
            <a:r>
              <a:rPr lang="cs-CZ" sz="2000" b="1" dirty="0"/>
              <a:t>uživatelům </a:t>
            </a:r>
          </a:p>
          <a:p>
            <a:pPr lvl="1">
              <a:tabLst>
                <a:tab pos="803275" algn="l"/>
              </a:tabLst>
            </a:pPr>
            <a:r>
              <a:rPr lang="cs-CZ" sz="2000" dirty="0"/>
              <a:t>Lze </a:t>
            </a:r>
            <a:r>
              <a:rPr lang="cs-CZ" sz="2000" b="1" dirty="0"/>
              <a:t>hromadně přiřadit </a:t>
            </a:r>
            <a:r>
              <a:rPr lang="cs-CZ" sz="2000" dirty="0"/>
              <a:t>uživatelům </a:t>
            </a:r>
            <a:r>
              <a:rPr lang="cs-CZ" sz="2000" b="1" dirty="0"/>
              <a:t>dané role </a:t>
            </a:r>
          </a:p>
          <a:p>
            <a:pPr lvl="1">
              <a:tabLst>
                <a:tab pos="803275" algn="l"/>
              </a:tabLst>
            </a:pPr>
            <a:r>
              <a:rPr lang="cs-CZ" sz="2000" b="1" dirty="0"/>
              <a:t>Hromadné odebrání </a:t>
            </a:r>
            <a:r>
              <a:rPr lang="cs-CZ" sz="2000" dirty="0"/>
              <a:t>z doporučených v případě dočasné nedostupnosti zboží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Oblíbenost a </a:t>
            </a:r>
            <a:r>
              <a:rPr lang="cs-CZ" sz="2000" dirty="0" err="1"/>
              <a:t>doporučenost</a:t>
            </a:r>
            <a:r>
              <a:rPr lang="cs-CZ" sz="2000" dirty="0"/>
              <a:t> materiálu</a:t>
            </a:r>
          </a:p>
          <a:p>
            <a:pPr lvl="1">
              <a:tabLst>
                <a:tab pos="803275" algn="l"/>
              </a:tabLst>
            </a:pPr>
            <a:r>
              <a:rPr lang="cs-CZ" sz="2000" dirty="0"/>
              <a:t>Výše uvedené způsoby </a:t>
            </a:r>
            <a:r>
              <a:rPr lang="cs-CZ" sz="2000" b="1" dirty="0"/>
              <a:t>lze kombinovat</a:t>
            </a:r>
          </a:p>
          <a:p>
            <a:pPr>
              <a:tabLst>
                <a:tab pos="803275" algn="l"/>
              </a:tabLst>
            </a:pPr>
            <a:endParaRPr lang="cs-CZ" sz="2000" b="1" dirty="0"/>
          </a:p>
        </p:txBody>
      </p:sp>
      <p:pic>
        <p:nvPicPr>
          <p:cNvPr id="17" name="Obrázek 16">
            <a:extLst>
              <a:ext uri="{FF2B5EF4-FFF2-40B4-BE49-F238E27FC236}">
                <a16:creationId xmlns:a16="http://schemas.microsoft.com/office/drawing/2014/main" id="{9F94B0A8-FE49-4273-B7A9-63C08EEF18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1698" y="1385252"/>
            <a:ext cx="11312255" cy="390961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832384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2.96296E-6 L -0.98763 2.96296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38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D112D363-A222-498E-AC72-B932EE58A9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FDAC6D56-2EF6-4D1A-8829-386B6D01F9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7858" y="611400"/>
            <a:ext cx="2572424" cy="400672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C51DBE3E-BEEC-41FE-A30D-92A91E134E09}"/>
              </a:ext>
            </a:extLst>
          </p:cNvPr>
          <p:cNvSpPr txBox="1"/>
          <p:nvPr/>
        </p:nvSpPr>
        <p:spPr>
          <a:xfrm>
            <a:off x="802640" y="4419600"/>
            <a:ext cx="10222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400" b="1" dirty="0">
                <a:solidFill>
                  <a:srgbClr val="C00000"/>
                </a:solidFill>
                <a:ea typeface="Inter ExtraBold" panose="02000503000000020004" pitchFamily="2" charset="0"/>
              </a:rPr>
              <a:t>Realizováno pro konkrétní zákazníky</a:t>
            </a:r>
          </a:p>
        </p:txBody>
      </p:sp>
    </p:spTree>
    <p:extLst>
      <p:ext uri="{BB962C8B-B14F-4D97-AF65-F5344CB8AC3E}">
        <p14:creationId xmlns:p14="http://schemas.microsoft.com/office/powerpoint/2010/main" val="4233655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A27ED65-DBE1-450F-B1A5-10710D1E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pl-PL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Vazby na systémy operačních sálů</a:t>
            </a:r>
            <a:endParaRPr lang="cs-CZ" sz="3400" b="1" dirty="0">
              <a:solidFill>
                <a:srgbClr val="C00000"/>
              </a:solidFill>
              <a:latin typeface="+mn-lt"/>
              <a:ea typeface="Inter ExtraBold" panose="02000503000000020004" pitchFamily="2" charset="0"/>
            </a:endParaRPr>
          </a:p>
        </p:txBody>
      </p:sp>
      <p:sp>
        <p:nvSpPr>
          <p:cNvPr id="18" name="Zástupný obsah 2">
            <a:extLst>
              <a:ext uri="{FF2B5EF4-FFF2-40B4-BE49-F238E27FC236}">
                <a16:creationId xmlns:a16="http://schemas.microsoft.com/office/drawing/2014/main" id="{164E0759-6E9E-4FA0-871F-AB769ED12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11340562" cy="4877050"/>
          </a:xfrm>
        </p:spPr>
        <p:txBody>
          <a:bodyPr>
            <a:noAutofit/>
          </a:bodyPr>
          <a:lstStyle/>
          <a:p>
            <a:pPr>
              <a:tabLst>
                <a:tab pos="803275" algn="l"/>
              </a:tabLst>
            </a:pPr>
            <a:r>
              <a:rPr lang="cs-CZ" sz="2000" dirty="0"/>
              <a:t>IS </a:t>
            </a:r>
            <a:r>
              <a:rPr lang="cs-CZ" sz="2000" dirty="0" err="1"/>
              <a:t>FaMa</a:t>
            </a:r>
            <a:r>
              <a:rPr lang="cs-CZ" sz="2000" dirty="0"/>
              <a:t>+ -&gt; IS Operačních sálů: Katalog materiálu včetně ČK/QR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IS Operačních sálů -&gt; IS </a:t>
            </a:r>
            <a:r>
              <a:rPr lang="cs-CZ" sz="2000" dirty="0" err="1"/>
              <a:t>FaMa</a:t>
            </a:r>
            <a:r>
              <a:rPr lang="cs-CZ" sz="2000" dirty="0"/>
              <a:t>+: konsignovaný materiál použitý při operaci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Evidence tzv. </a:t>
            </a:r>
            <a:r>
              <a:rPr lang="cs-CZ" sz="2000" b="1" dirty="0"/>
              <a:t>Externích výdejů</a:t>
            </a:r>
            <a:r>
              <a:rPr lang="cs-CZ" sz="2000" dirty="0"/>
              <a:t>, jejich </a:t>
            </a:r>
            <a:r>
              <a:rPr lang="cs-CZ" sz="2000" b="1" dirty="0"/>
              <a:t>zpracování do objednávek a výdejů </a:t>
            </a:r>
            <a:r>
              <a:rPr lang="cs-CZ" sz="2000" dirty="0"/>
              <a:t>KS 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Funkce pro vytvoření </a:t>
            </a:r>
            <a:r>
              <a:rPr lang="cs-CZ" sz="2000" b="1" dirty="0"/>
              <a:t>konsignační objednávky z dat Operačních sálů 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Funkce na vytvoření </a:t>
            </a:r>
            <a:r>
              <a:rPr lang="cs-CZ" sz="2000" b="1" dirty="0"/>
              <a:t>výdejky na KS z dat Operačních sálů </a:t>
            </a:r>
          </a:p>
          <a:p>
            <a:pPr>
              <a:tabLst>
                <a:tab pos="803275" algn="l"/>
              </a:tabLst>
            </a:pPr>
            <a:r>
              <a:rPr lang="cs-CZ" sz="2000" b="1" dirty="0"/>
              <a:t>Automat</a:t>
            </a:r>
            <a:r>
              <a:rPr lang="cs-CZ" sz="2000" dirty="0"/>
              <a:t> pro tvorbu výdejů na KS </a:t>
            </a:r>
            <a:r>
              <a:rPr lang="cs-CZ" sz="2000" b="1" dirty="0"/>
              <a:t>bez nutnosti vstupu uživatele</a:t>
            </a:r>
          </a:p>
          <a:p>
            <a:pPr marL="0" indent="0">
              <a:buNone/>
              <a:tabLst>
                <a:tab pos="803275" algn="l"/>
              </a:tabLst>
            </a:pPr>
            <a:endParaRPr lang="cs-CZ" sz="2000" b="1" dirty="0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F4628C1D-5C9C-4CD7-8C51-20EE5341F2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5686" y="1252877"/>
            <a:ext cx="3868005" cy="4877050"/>
          </a:xfrm>
          <a:prstGeom prst="rect">
            <a:avLst/>
          </a:prstGeom>
        </p:spPr>
      </p:pic>
      <p:grpSp>
        <p:nvGrpSpPr>
          <p:cNvPr id="3" name="Skupina 2">
            <a:extLst>
              <a:ext uri="{FF2B5EF4-FFF2-40B4-BE49-F238E27FC236}">
                <a16:creationId xmlns:a16="http://schemas.microsoft.com/office/drawing/2014/main" id="{5AF24D18-9744-4133-AA0D-A8373EBBABF1}"/>
              </a:ext>
            </a:extLst>
          </p:cNvPr>
          <p:cNvGrpSpPr/>
          <p:nvPr/>
        </p:nvGrpSpPr>
        <p:grpSpPr>
          <a:xfrm>
            <a:off x="14841018" y="1195961"/>
            <a:ext cx="7561782" cy="4933966"/>
            <a:chOff x="14841018" y="1195961"/>
            <a:chExt cx="7561782" cy="4933966"/>
          </a:xfrm>
        </p:grpSpPr>
        <p:sp>
          <p:nvSpPr>
            <p:cNvPr id="2" name="Obdélník 1">
              <a:extLst>
                <a:ext uri="{FF2B5EF4-FFF2-40B4-BE49-F238E27FC236}">
                  <a16:creationId xmlns:a16="http://schemas.microsoft.com/office/drawing/2014/main" id="{0DACF651-C4B6-4994-ABA7-EA337AD5C45B}"/>
                </a:ext>
              </a:extLst>
            </p:cNvPr>
            <p:cNvSpPr/>
            <p:nvPr/>
          </p:nvSpPr>
          <p:spPr>
            <a:xfrm>
              <a:off x="21907499" y="1195961"/>
              <a:ext cx="495301" cy="49339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>
                <a:solidFill>
                  <a:schemeClr val="bg1"/>
                </a:solidFill>
              </a:endParaRPr>
            </a:p>
          </p:txBody>
        </p:sp>
        <p:pic>
          <p:nvPicPr>
            <p:cNvPr id="12" name="Obrázek 11">
              <a:extLst>
                <a:ext uri="{FF2B5EF4-FFF2-40B4-BE49-F238E27FC236}">
                  <a16:creationId xmlns:a16="http://schemas.microsoft.com/office/drawing/2014/main" id="{1B191A9B-24F4-4972-BB7F-E82EA38DBC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841018" y="1252877"/>
              <a:ext cx="7445437" cy="48770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84672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44444E-6 L -0.35977 -4.44444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99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2.22222E-6 L -1.172 2.22222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60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A27ED65-DBE1-450F-B1A5-10710D1E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pl-PL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Závozové sklady u operačních sálů</a:t>
            </a:r>
            <a:endParaRPr lang="cs-CZ" sz="3400" b="1" dirty="0">
              <a:solidFill>
                <a:srgbClr val="C00000"/>
              </a:solidFill>
              <a:latin typeface="+mn-lt"/>
              <a:ea typeface="Inter ExtraBold" panose="02000503000000020004" pitchFamily="2" charset="0"/>
            </a:endParaRPr>
          </a:p>
        </p:txBody>
      </p:sp>
      <p:sp>
        <p:nvSpPr>
          <p:cNvPr id="18" name="Zástupný obsah 2">
            <a:extLst>
              <a:ext uri="{FF2B5EF4-FFF2-40B4-BE49-F238E27FC236}">
                <a16:creationId xmlns:a16="http://schemas.microsoft.com/office/drawing/2014/main" id="{164E0759-6E9E-4FA0-871F-AB769ED12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11340562" cy="4877050"/>
          </a:xfrm>
        </p:spPr>
        <p:txBody>
          <a:bodyPr>
            <a:noAutofit/>
          </a:bodyPr>
          <a:lstStyle/>
          <a:p>
            <a:pPr>
              <a:tabLst>
                <a:tab pos="803275" algn="l"/>
              </a:tabLst>
            </a:pPr>
            <a:r>
              <a:rPr lang="cs-CZ" sz="2000" dirty="0"/>
              <a:t>Neevidenční sklady – </a:t>
            </a:r>
            <a:r>
              <a:rPr lang="cs-CZ" sz="2000" b="1" dirty="0"/>
              <a:t>žádné příjmy a výdeje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Řeší </a:t>
            </a:r>
            <a:r>
              <a:rPr lang="cs-CZ" sz="2000" b="1" dirty="0" err="1"/>
              <a:t>nekonsignovaný</a:t>
            </a:r>
            <a:r>
              <a:rPr lang="cs-CZ" sz="2000" b="1" dirty="0"/>
              <a:t> materiál zavážený na sály </a:t>
            </a:r>
            <a:r>
              <a:rPr lang="cs-CZ" sz="2000" dirty="0"/>
              <a:t>(k operaci / na zkoušku)</a:t>
            </a:r>
          </a:p>
          <a:p>
            <a:pPr>
              <a:tabLst>
                <a:tab pos="803275" algn="l"/>
              </a:tabLst>
            </a:pPr>
            <a:r>
              <a:rPr lang="cs-CZ" sz="2000" b="1" dirty="0"/>
              <a:t>Výkaz o spotřebě </a:t>
            </a:r>
            <a:r>
              <a:rPr lang="cs-CZ" sz="2000" dirty="0"/>
              <a:t>předávaný dodavateli </a:t>
            </a:r>
            <a:r>
              <a:rPr lang="cs-CZ" sz="2000" b="1" dirty="0"/>
              <a:t>formou „</a:t>
            </a:r>
            <a:r>
              <a:rPr lang="cs-CZ" sz="2000" b="1" dirty="0" err="1"/>
              <a:t>závozové</a:t>
            </a:r>
            <a:r>
              <a:rPr lang="cs-CZ" sz="2000" b="1" dirty="0"/>
              <a:t>“ objednávky 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Možnost </a:t>
            </a:r>
            <a:r>
              <a:rPr lang="cs-CZ" sz="2000" b="1" dirty="0"/>
              <a:t>zaslání do Registru smluv </a:t>
            </a:r>
            <a:r>
              <a:rPr lang="cs-CZ" sz="2000" dirty="0"/>
              <a:t>spolu s běžnými a konsignačními objednávkami</a:t>
            </a:r>
          </a:p>
          <a:p>
            <a:pPr>
              <a:tabLst>
                <a:tab pos="803275" algn="l"/>
              </a:tabLst>
            </a:pPr>
            <a:r>
              <a:rPr lang="cs-CZ" sz="2000" b="1" dirty="0"/>
              <a:t>Vytěžení </a:t>
            </a:r>
            <a:r>
              <a:rPr lang="cs-CZ" sz="2000" dirty="0"/>
              <a:t>„</a:t>
            </a:r>
            <a:r>
              <a:rPr lang="cs-CZ" sz="2000" dirty="0" err="1"/>
              <a:t>závozové</a:t>
            </a:r>
            <a:r>
              <a:rPr lang="cs-CZ" sz="2000" dirty="0"/>
              <a:t>“ objednávky </a:t>
            </a:r>
            <a:r>
              <a:rPr lang="cs-CZ" sz="2000" b="1" dirty="0"/>
              <a:t>při zpracování faktury</a:t>
            </a:r>
          </a:p>
        </p:txBody>
      </p:sp>
      <p:pic>
        <p:nvPicPr>
          <p:cNvPr id="16" name="Zástupný obsah 8">
            <a:extLst>
              <a:ext uri="{FF2B5EF4-FFF2-40B4-BE49-F238E27FC236}">
                <a16:creationId xmlns:a16="http://schemas.microsoft.com/office/drawing/2014/main" id="{65D7C674-3274-4689-9D1C-D530B331BF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8664" y="1335654"/>
            <a:ext cx="5987032" cy="249686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22C9DBAB-8F55-47F3-AD72-6BEA50C82E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4390" y="1334823"/>
            <a:ext cx="5625062" cy="398200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345999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3.7037E-7 L -0.97982 -3.7037E-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99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3.7037E-6 L -0.60833 -3.7037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41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A27ED65-DBE1-450F-B1A5-10710D1E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pl-PL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Export / Import nedostatečně identifikovaného materiálu</a:t>
            </a:r>
            <a:endParaRPr lang="cs-CZ" sz="3400" b="1" dirty="0">
              <a:solidFill>
                <a:srgbClr val="C00000"/>
              </a:solidFill>
              <a:latin typeface="+mn-lt"/>
              <a:ea typeface="Inter ExtraBold" panose="02000503000000020004" pitchFamily="2" charset="0"/>
            </a:endParaRPr>
          </a:p>
        </p:txBody>
      </p:sp>
      <p:sp>
        <p:nvSpPr>
          <p:cNvPr id="18" name="Zástupný obsah 2">
            <a:extLst>
              <a:ext uri="{FF2B5EF4-FFF2-40B4-BE49-F238E27FC236}">
                <a16:creationId xmlns:a16="http://schemas.microsoft.com/office/drawing/2014/main" id="{164E0759-6E9E-4FA0-871F-AB769ED12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11340562" cy="4877050"/>
          </a:xfrm>
        </p:spPr>
        <p:txBody>
          <a:bodyPr>
            <a:noAutofit/>
          </a:bodyPr>
          <a:lstStyle/>
          <a:p>
            <a:pPr>
              <a:tabLst>
                <a:tab pos="803275" algn="l"/>
              </a:tabLst>
            </a:pPr>
            <a:r>
              <a:rPr lang="cs-CZ" sz="2000" dirty="0"/>
              <a:t>Exportní </a:t>
            </a:r>
            <a:r>
              <a:rPr lang="cs-CZ" sz="2000" b="1" dirty="0"/>
              <a:t>šablona vyhledávající materiál bez ČK/QR, třídy ZP a REF </a:t>
            </a:r>
            <a:r>
              <a:rPr lang="cs-CZ" sz="2000" dirty="0"/>
              <a:t>dodavatele 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Zohledňuje materiály </a:t>
            </a:r>
            <a:r>
              <a:rPr lang="cs-CZ" sz="2000" b="1" dirty="0"/>
              <a:t>přijímané / objednávané ve zvoleném období </a:t>
            </a:r>
            <a:r>
              <a:rPr lang="cs-CZ" sz="2000" dirty="0"/>
              <a:t>(= používané)</a:t>
            </a:r>
          </a:p>
          <a:p>
            <a:pPr>
              <a:tabLst>
                <a:tab pos="803275" algn="l"/>
              </a:tabLst>
            </a:pPr>
            <a:r>
              <a:rPr lang="cs-CZ" sz="2000" b="1" dirty="0"/>
              <a:t>Automatické vytváření a odeslání</a:t>
            </a:r>
            <a:r>
              <a:rPr lang="cs-CZ" sz="2000" dirty="0"/>
              <a:t> exportní šablony s objednávkou </a:t>
            </a:r>
          </a:p>
          <a:p>
            <a:pPr>
              <a:tabLst>
                <a:tab pos="803275" algn="l"/>
              </a:tabLst>
            </a:pPr>
            <a:r>
              <a:rPr lang="cs-CZ" sz="2000" b="1" dirty="0"/>
              <a:t>Uživatelský import </a:t>
            </a:r>
            <a:r>
              <a:rPr lang="cs-CZ" sz="2000" dirty="0"/>
              <a:t>dodavatelem doplněných údajů: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Import </a:t>
            </a:r>
            <a:r>
              <a:rPr lang="cs-CZ" sz="2000" b="1" dirty="0"/>
              <a:t>zohledňuje různá balení </a:t>
            </a:r>
            <a:r>
              <a:rPr lang="cs-CZ" sz="2000" dirty="0"/>
              <a:t>a k nim </a:t>
            </a:r>
            <a:r>
              <a:rPr lang="cs-CZ" sz="2000" b="1" dirty="0"/>
              <a:t>definované ČK/QR</a:t>
            </a:r>
          </a:p>
          <a:p>
            <a:pPr>
              <a:tabLst>
                <a:tab pos="803275" algn="l"/>
              </a:tabLst>
            </a:pPr>
            <a:r>
              <a:rPr lang="cs-CZ" sz="2000" b="1" dirty="0"/>
              <a:t>Kontroly </a:t>
            </a:r>
            <a:r>
              <a:rPr lang="cs-CZ" sz="2000" dirty="0"/>
              <a:t>zpracovávaných </a:t>
            </a:r>
            <a:r>
              <a:rPr lang="cs-CZ" sz="2000" b="1" dirty="0"/>
              <a:t>dat</a:t>
            </a:r>
          </a:p>
        </p:txBody>
      </p:sp>
      <p:pic>
        <p:nvPicPr>
          <p:cNvPr id="16" name="Zástupný obsah 8">
            <a:extLst>
              <a:ext uri="{FF2B5EF4-FFF2-40B4-BE49-F238E27FC236}">
                <a16:creationId xmlns:a16="http://schemas.microsoft.com/office/drawing/2014/main" id="{EF369346-6107-4CC1-B3B9-2576F3F5F3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8598" y="1324065"/>
            <a:ext cx="9312124" cy="349558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7" name="Zástupný obsah 8">
            <a:extLst>
              <a:ext uri="{FF2B5EF4-FFF2-40B4-BE49-F238E27FC236}">
                <a16:creationId xmlns:a16="http://schemas.microsoft.com/office/drawing/2014/main" id="{791BE93F-4680-41B1-BED2-E691A11E17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0100" y="1324065"/>
            <a:ext cx="11613099" cy="3698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854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3.33333E-6 L -1 3.33333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48148E-6 L -1.05156 -1.48148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57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A27ED65-DBE1-450F-B1A5-10710D1E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pl-PL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První mobilní aplikace s vazbou na sklady </a:t>
            </a:r>
            <a:endParaRPr lang="cs-CZ" sz="3400" b="1" dirty="0">
              <a:solidFill>
                <a:srgbClr val="C00000"/>
              </a:solidFill>
              <a:latin typeface="+mn-lt"/>
              <a:ea typeface="Inter ExtraBold" panose="02000503000000020004" pitchFamily="2" charset="0"/>
            </a:endParaRPr>
          </a:p>
        </p:txBody>
      </p:sp>
      <p:sp>
        <p:nvSpPr>
          <p:cNvPr id="18" name="Zástupný obsah 2">
            <a:extLst>
              <a:ext uri="{FF2B5EF4-FFF2-40B4-BE49-F238E27FC236}">
                <a16:creationId xmlns:a16="http://schemas.microsoft.com/office/drawing/2014/main" id="{164E0759-6E9E-4FA0-871F-AB769ED12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7" y="1385252"/>
            <a:ext cx="10758911" cy="4877050"/>
          </a:xfrm>
        </p:spPr>
        <p:txBody>
          <a:bodyPr>
            <a:noAutofit/>
          </a:bodyPr>
          <a:lstStyle/>
          <a:p>
            <a:pPr>
              <a:tabLst>
                <a:tab pos="803275" algn="l"/>
              </a:tabLst>
            </a:pPr>
            <a:r>
              <a:rPr lang="cs-CZ" sz="2000" b="1" dirty="0"/>
              <a:t>Rezervace / plánování </a:t>
            </a:r>
            <a:r>
              <a:rPr lang="cs-CZ" sz="2000" dirty="0"/>
              <a:t>materiálu k žádance (úkolu)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Sledování </a:t>
            </a:r>
            <a:r>
              <a:rPr lang="cs-CZ" sz="2000" b="1" dirty="0"/>
              <a:t>stavu zpracování </a:t>
            </a:r>
            <a:r>
              <a:rPr lang="cs-CZ" sz="2000" dirty="0"/>
              <a:t>rezervace a výdeje z rezervace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Zobrazení </a:t>
            </a:r>
            <a:r>
              <a:rPr lang="cs-CZ" sz="2000" b="1" dirty="0"/>
              <a:t>stavů zásob na centrálním i mobilním </a:t>
            </a:r>
            <a:r>
              <a:rPr lang="cs-CZ" sz="2000" dirty="0"/>
              <a:t>skladu současně</a:t>
            </a:r>
          </a:p>
        </p:txBody>
      </p:sp>
    </p:spTree>
    <p:extLst>
      <p:ext uri="{BB962C8B-B14F-4D97-AF65-F5344CB8AC3E}">
        <p14:creationId xmlns:p14="http://schemas.microsoft.com/office/powerpoint/2010/main" val="1080110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A27ED65-DBE1-450F-B1A5-10710D1E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pl-PL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První mobilní aplikace s vazbou na sklady </a:t>
            </a:r>
            <a:endParaRPr lang="cs-CZ" sz="3400" b="1" dirty="0">
              <a:solidFill>
                <a:srgbClr val="C00000"/>
              </a:solidFill>
              <a:latin typeface="+mn-lt"/>
              <a:ea typeface="Inter ExtraBold" panose="02000503000000020004" pitchFamily="2" charset="0"/>
            </a:endParaRPr>
          </a:p>
        </p:txBody>
      </p:sp>
      <p:sp>
        <p:nvSpPr>
          <p:cNvPr id="18" name="Zástupný obsah 2">
            <a:extLst>
              <a:ext uri="{FF2B5EF4-FFF2-40B4-BE49-F238E27FC236}">
                <a16:creationId xmlns:a16="http://schemas.microsoft.com/office/drawing/2014/main" id="{164E0759-6E9E-4FA0-871F-AB769ED12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7" y="1385252"/>
            <a:ext cx="10606511" cy="4877050"/>
          </a:xfrm>
        </p:spPr>
        <p:txBody>
          <a:bodyPr>
            <a:noAutofit/>
          </a:bodyPr>
          <a:lstStyle/>
          <a:p>
            <a:pPr>
              <a:tabLst>
                <a:tab pos="803275" algn="l"/>
              </a:tabLst>
            </a:pPr>
            <a:r>
              <a:rPr lang="cs-CZ" sz="2000" dirty="0"/>
              <a:t>Vykázání </a:t>
            </a:r>
            <a:r>
              <a:rPr lang="cs-CZ" sz="2000" b="1" dirty="0"/>
              <a:t>spotřeby materiálu </a:t>
            </a:r>
            <a:r>
              <a:rPr lang="cs-CZ" sz="2000" dirty="0"/>
              <a:t>mobilního skladu </a:t>
            </a:r>
            <a:r>
              <a:rPr lang="cs-CZ" sz="2000" b="1" dirty="0"/>
              <a:t>na žádanku na opravu </a:t>
            </a:r>
            <a:r>
              <a:rPr lang="cs-CZ" sz="2000" dirty="0"/>
              <a:t>– výdejky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Kompletní </a:t>
            </a:r>
            <a:r>
              <a:rPr lang="cs-CZ" sz="2000" b="1" dirty="0"/>
              <a:t>přehled materiálu k žádance na opravu</a:t>
            </a:r>
            <a:r>
              <a:rPr lang="cs-CZ" sz="2000" dirty="0"/>
              <a:t> (k plnění úkolu)</a:t>
            </a:r>
          </a:p>
          <a:p>
            <a:pPr>
              <a:tabLst>
                <a:tab pos="803275" algn="l"/>
              </a:tabLst>
            </a:pPr>
            <a:r>
              <a:rPr lang="cs-CZ" sz="2000" b="1" dirty="0"/>
              <a:t>Materiál</a:t>
            </a:r>
            <a:r>
              <a:rPr lang="cs-CZ" sz="2000" dirty="0"/>
              <a:t> vydaný z </a:t>
            </a:r>
            <a:r>
              <a:rPr lang="cs-CZ" sz="2000" b="1" dirty="0"/>
              <a:t>centrálního</a:t>
            </a:r>
            <a:r>
              <a:rPr lang="cs-CZ" sz="2000" dirty="0"/>
              <a:t> skladu</a:t>
            </a:r>
          </a:p>
          <a:p>
            <a:pPr>
              <a:tabLst>
                <a:tab pos="803275" algn="l"/>
              </a:tabLst>
            </a:pPr>
            <a:r>
              <a:rPr lang="cs-CZ" sz="2000" b="1" dirty="0"/>
              <a:t>Materiál</a:t>
            </a:r>
            <a:r>
              <a:rPr lang="cs-CZ" sz="2000" dirty="0"/>
              <a:t> vydaný z </a:t>
            </a:r>
            <a:r>
              <a:rPr lang="cs-CZ" sz="2000" b="1" dirty="0"/>
              <a:t>mobilního</a:t>
            </a:r>
            <a:r>
              <a:rPr lang="cs-CZ" sz="2000" dirty="0"/>
              <a:t> skladu (auta, brašny)</a:t>
            </a:r>
          </a:p>
          <a:p>
            <a:pPr>
              <a:tabLst>
                <a:tab pos="803275" algn="l"/>
              </a:tabLst>
            </a:pPr>
            <a:r>
              <a:rPr lang="cs-CZ" sz="2000" b="1" dirty="0"/>
              <a:t>Rezervovaný / Plánovaný </a:t>
            </a:r>
            <a:r>
              <a:rPr lang="cs-CZ" sz="2000" dirty="0"/>
              <a:t>materiál a kolik ho </a:t>
            </a:r>
            <a:r>
              <a:rPr lang="cs-CZ" sz="2000" b="1" dirty="0"/>
              <a:t>zbývá vydat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Efektivní </a:t>
            </a:r>
            <a:r>
              <a:rPr lang="cs-CZ" sz="2000" b="1" dirty="0"/>
              <a:t>vyhledávání materiálu</a:t>
            </a:r>
            <a:r>
              <a:rPr lang="cs-CZ" sz="2000" dirty="0"/>
              <a:t>: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Možnost </a:t>
            </a:r>
            <a:r>
              <a:rPr lang="cs-CZ" sz="2000" b="1" dirty="0"/>
              <a:t>hlasového</a:t>
            </a:r>
            <a:r>
              <a:rPr lang="cs-CZ" sz="2000" dirty="0"/>
              <a:t> vyhledávání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možnost filtrace </a:t>
            </a:r>
            <a:r>
              <a:rPr lang="cs-CZ" sz="2000" b="1" dirty="0"/>
              <a:t>oblíbených položek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možnost filtrace </a:t>
            </a:r>
            <a:r>
              <a:rPr lang="cs-CZ" sz="2000" b="1" dirty="0"/>
              <a:t>dle komodit</a:t>
            </a:r>
          </a:p>
        </p:txBody>
      </p:sp>
    </p:spTree>
    <p:extLst>
      <p:ext uri="{BB962C8B-B14F-4D97-AF65-F5344CB8AC3E}">
        <p14:creationId xmlns:p14="http://schemas.microsoft.com/office/powerpoint/2010/main" val="3571331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A27ED65-DBE1-450F-B1A5-10710D1E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pl-PL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Zpracování operativně nakupovaných materiálů</a:t>
            </a:r>
            <a:endParaRPr lang="cs-CZ" sz="3400" b="1" dirty="0">
              <a:solidFill>
                <a:srgbClr val="C00000"/>
              </a:solidFill>
              <a:latin typeface="+mn-lt"/>
              <a:ea typeface="Inter ExtraBold" panose="02000503000000020004" pitchFamily="2" charset="0"/>
            </a:endParaRPr>
          </a:p>
        </p:txBody>
      </p:sp>
      <p:sp>
        <p:nvSpPr>
          <p:cNvPr id="18" name="Zástupný obsah 2">
            <a:extLst>
              <a:ext uri="{FF2B5EF4-FFF2-40B4-BE49-F238E27FC236}">
                <a16:creationId xmlns:a16="http://schemas.microsoft.com/office/drawing/2014/main" id="{164E0759-6E9E-4FA0-871F-AB769ED12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8768812" cy="4877050"/>
          </a:xfrm>
        </p:spPr>
        <p:txBody>
          <a:bodyPr>
            <a:noAutofit/>
          </a:bodyPr>
          <a:lstStyle/>
          <a:p>
            <a:pPr>
              <a:tabLst>
                <a:tab pos="803275" algn="l"/>
              </a:tabLst>
            </a:pPr>
            <a:r>
              <a:rPr lang="cs-CZ" sz="2000" dirty="0"/>
              <a:t>Pro </a:t>
            </a:r>
            <a:r>
              <a:rPr lang="cs-CZ" sz="2000" b="1" dirty="0"/>
              <a:t>nákupy a jejich přímou spotřebu </a:t>
            </a:r>
            <a:r>
              <a:rPr lang="cs-CZ" sz="2000" dirty="0"/>
              <a:t>byly zavedeny </a:t>
            </a:r>
            <a:r>
              <a:rPr lang="cs-CZ" sz="2000" b="1" dirty="0"/>
              <a:t>rezervace s indikací „Nákupu“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Jde o </a:t>
            </a:r>
            <a:r>
              <a:rPr lang="cs-CZ" sz="2000" b="1" dirty="0"/>
              <a:t>rezervace na „zaúčtování“ </a:t>
            </a:r>
            <a:r>
              <a:rPr lang="cs-CZ" sz="2000" dirty="0"/>
              <a:t>(zpracování příjmu a výdeje)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Referent nákupní rezervace zpracovává, jakmile má k dispozici platební doklad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Formuláře pro zpracování: </a:t>
            </a:r>
            <a:r>
              <a:rPr lang="cs-CZ" sz="2000" b="1" dirty="0"/>
              <a:t>záměna, příjem a výdej / příjem do spotřeby, částečné zamítnutí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Výhodou je tvorba </a:t>
            </a:r>
            <a:r>
              <a:rPr lang="cs-CZ" sz="2000" b="1" dirty="0"/>
              <a:t>příjmu a výdeje z nákupní rezervace</a:t>
            </a:r>
            <a:r>
              <a:rPr lang="cs-CZ" sz="2000" dirty="0"/>
              <a:t> na jediném formuláři</a:t>
            </a:r>
          </a:p>
        </p:txBody>
      </p:sp>
      <p:pic>
        <p:nvPicPr>
          <p:cNvPr id="12" name="Zástupný obsah 8">
            <a:extLst>
              <a:ext uri="{FF2B5EF4-FFF2-40B4-BE49-F238E27FC236}">
                <a16:creationId xmlns:a16="http://schemas.microsoft.com/office/drawing/2014/main" id="{A12AEE1B-3D44-4300-A65A-B1ABDD0FBE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2452" y="724995"/>
            <a:ext cx="8044654" cy="550133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40125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96296E-6 L -0.98646 -2.96296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32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A27ED65-DBE1-450F-B1A5-10710D1E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pl-PL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Výdeje přes více konsignačních skladů současně</a:t>
            </a:r>
            <a:endParaRPr lang="cs-CZ" sz="3400" b="1" dirty="0">
              <a:solidFill>
                <a:srgbClr val="C00000"/>
              </a:solidFill>
              <a:latin typeface="+mn-lt"/>
              <a:ea typeface="Inter ExtraBold" panose="02000503000000020004" pitchFamily="2" charset="0"/>
            </a:endParaRPr>
          </a:p>
        </p:txBody>
      </p:sp>
      <p:sp>
        <p:nvSpPr>
          <p:cNvPr id="18" name="Zástupný obsah 2">
            <a:extLst>
              <a:ext uri="{FF2B5EF4-FFF2-40B4-BE49-F238E27FC236}">
                <a16:creationId xmlns:a16="http://schemas.microsoft.com/office/drawing/2014/main" id="{164E0759-6E9E-4FA0-871F-AB769ED12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10515600" cy="4877050"/>
          </a:xfrm>
        </p:spPr>
        <p:txBody>
          <a:bodyPr>
            <a:noAutofit/>
          </a:bodyPr>
          <a:lstStyle/>
          <a:p>
            <a:pPr>
              <a:tabLst>
                <a:tab pos="803275" algn="l"/>
              </a:tabLst>
            </a:pPr>
            <a:r>
              <a:rPr lang="cs-CZ" sz="2000" dirty="0"/>
              <a:t>Uživatel snímá </a:t>
            </a:r>
            <a:r>
              <a:rPr lang="cs-CZ" sz="2000" b="1" dirty="0"/>
              <a:t>materiál použitý při operaci bez nutnosti předem určit sklad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Systém </a:t>
            </a:r>
            <a:r>
              <a:rPr lang="cs-CZ" sz="2000" b="1" dirty="0"/>
              <a:t>dohledává</a:t>
            </a:r>
            <a:r>
              <a:rPr lang="cs-CZ" sz="2000" dirty="0"/>
              <a:t> sklad </a:t>
            </a:r>
            <a:r>
              <a:rPr lang="cs-CZ" sz="2000" b="1" dirty="0"/>
              <a:t>automaticky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Základní omezení skladů na základě přidělených kompetencí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Pokud by bylo dohledáno více skladů, uživatel určí z dohledaných správný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Z nasnímaných položek vznikne </a:t>
            </a:r>
            <a:r>
              <a:rPr lang="cs-CZ" sz="2000" b="1" dirty="0"/>
              <a:t>automaticky tolik výdejů, z kolika skladů pocházely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Připravena varianta </a:t>
            </a:r>
            <a:r>
              <a:rPr lang="cs-CZ" sz="2000" b="1" dirty="0"/>
              <a:t>i pro neevidenční konsignační sklady </a:t>
            </a:r>
            <a:r>
              <a:rPr lang="cs-CZ" sz="2000" dirty="0"/>
              <a:t>(externí výdeje)</a:t>
            </a:r>
          </a:p>
        </p:txBody>
      </p:sp>
      <p:pic>
        <p:nvPicPr>
          <p:cNvPr id="10" name="Zástupný obsah 8">
            <a:extLst>
              <a:ext uri="{FF2B5EF4-FFF2-40B4-BE49-F238E27FC236}">
                <a16:creationId xmlns:a16="http://schemas.microsoft.com/office/drawing/2014/main" id="{8CDB4353-FA5E-45FB-AB81-70B6292FE5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0454" y="1195961"/>
            <a:ext cx="8721504" cy="4974991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91775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96296E-6 L -0.96432 2.96296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21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D112D363-A222-498E-AC72-B932EE58A9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FDAC6D56-2EF6-4D1A-8829-386B6D01F9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7858" y="611400"/>
            <a:ext cx="2572424" cy="400672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C51DBE3E-BEEC-41FE-A30D-92A91E134E09}"/>
              </a:ext>
            </a:extLst>
          </p:cNvPr>
          <p:cNvSpPr txBox="1"/>
          <p:nvPr/>
        </p:nvSpPr>
        <p:spPr>
          <a:xfrm>
            <a:off x="802640" y="4419600"/>
            <a:ext cx="10222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400" b="1" dirty="0">
                <a:solidFill>
                  <a:srgbClr val="C00000"/>
                </a:solidFill>
                <a:ea typeface="Inter ExtraBold" panose="02000503000000020004" pitchFamily="2" charset="0"/>
              </a:rPr>
              <a:t>Na čem právě pracujeme …</a:t>
            </a:r>
          </a:p>
        </p:txBody>
      </p:sp>
    </p:spTree>
    <p:extLst>
      <p:ext uri="{BB962C8B-B14F-4D97-AF65-F5344CB8AC3E}">
        <p14:creationId xmlns:p14="http://schemas.microsoft.com/office/powerpoint/2010/main" val="337071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A27ED65-DBE1-450F-B1A5-10710D1E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pl-PL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Skladové hospodářství – panelové formuláře</a:t>
            </a:r>
            <a:endParaRPr lang="cs-CZ" sz="3400" b="1" dirty="0">
              <a:solidFill>
                <a:srgbClr val="C00000"/>
              </a:solidFill>
              <a:latin typeface="+mn-lt"/>
              <a:ea typeface="Inter ExtraBold" panose="02000503000000020004" pitchFamily="2" charset="0"/>
            </a:endParaRPr>
          </a:p>
        </p:txBody>
      </p:sp>
      <p:sp>
        <p:nvSpPr>
          <p:cNvPr id="18" name="Zástupný obsah 2">
            <a:extLst>
              <a:ext uri="{FF2B5EF4-FFF2-40B4-BE49-F238E27FC236}">
                <a16:creationId xmlns:a16="http://schemas.microsoft.com/office/drawing/2014/main" id="{164E0759-6E9E-4FA0-871F-AB769ED12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10515600" cy="4877050"/>
          </a:xfrm>
        </p:spPr>
        <p:txBody>
          <a:bodyPr>
            <a:noAutofit/>
          </a:bodyPr>
          <a:lstStyle/>
          <a:p>
            <a:pPr>
              <a:tabLst>
                <a:tab pos="803275" algn="l"/>
              </a:tabLst>
            </a:pPr>
            <a:r>
              <a:rPr lang="cs-CZ" sz="2000" b="1" dirty="0"/>
              <a:t>Moderní vzhled </a:t>
            </a:r>
            <a:r>
              <a:rPr lang="cs-CZ" sz="2000" dirty="0"/>
              <a:t>formulářů </a:t>
            </a:r>
            <a:r>
              <a:rPr lang="cs-CZ" sz="2000" b="1" dirty="0"/>
              <a:t>pro snazší práci </a:t>
            </a:r>
            <a:r>
              <a:rPr lang="cs-CZ" sz="2000" dirty="0"/>
              <a:t>uživatelů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Detaily formulářů </a:t>
            </a:r>
            <a:r>
              <a:rPr lang="cs-CZ" sz="2000" b="1" dirty="0"/>
              <a:t>seskládány do logických celků </a:t>
            </a:r>
            <a:r>
              <a:rPr lang="cs-CZ" sz="2000" dirty="0"/>
              <a:t>(panelů)</a:t>
            </a:r>
          </a:p>
          <a:p>
            <a:pPr>
              <a:tabLst>
                <a:tab pos="803275" algn="l"/>
              </a:tabLst>
            </a:pPr>
            <a:r>
              <a:rPr lang="cs-CZ" sz="2000" b="1" dirty="0"/>
              <a:t>Rozšíření</a:t>
            </a:r>
            <a:r>
              <a:rPr lang="cs-CZ" sz="2000" dirty="0"/>
              <a:t> stávajících </a:t>
            </a:r>
            <a:r>
              <a:rPr lang="cs-CZ" sz="2000" b="1" dirty="0"/>
              <a:t>pohledů na související agendy</a:t>
            </a:r>
            <a:r>
              <a:rPr lang="cs-CZ" sz="2000" dirty="0"/>
              <a:t>:</a:t>
            </a:r>
          </a:p>
          <a:p>
            <a:pPr>
              <a:buFont typeface="Wingdings" panose="05000000000000000000" pitchFamily="2" charset="2"/>
              <a:buChar char="ü"/>
              <a:tabLst>
                <a:tab pos="803275" algn="l"/>
              </a:tabLst>
            </a:pPr>
            <a:r>
              <a:rPr lang="cs-CZ" sz="2000" b="1" dirty="0"/>
              <a:t>Objednávky</a:t>
            </a:r>
            <a:r>
              <a:rPr lang="cs-CZ" sz="2000" dirty="0"/>
              <a:t> zobrazené </a:t>
            </a:r>
            <a:r>
              <a:rPr lang="cs-CZ" sz="2000" b="1" dirty="0"/>
              <a:t>na Katalogu materiálu</a:t>
            </a:r>
          </a:p>
          <a:p>
            <a:pPr>
              <a:buFont typeface="Wingdings" panose="05000000000000000000" pitchFamily="2" charset="2"/>
              <a:buChar char="ü"/>
              <a:tabLst>
                <a:tab pos="803275" algn="l"/>
              </a:tabLst>
            </a:pPr>
            <a:r>
              <a:rPr lang="cs-CZ" sz="2000" b="1" dirty="0"/>
              <a:t>Příjemky</a:t>
            </a:r>
            <a:r>
              <a:rPr lang="cs-CZ" sz="2000" dirty="0"/>
              <a:t> zobrazené </a:t>
            </a:r>
            <a:r>
              <a:rPr lang="cs-CZ" sz="2000" b="1" dirty="0"/>
              <a:t>ze skladových objednávek</a:t>
            </a:r>
          </a:p>
          <a:p>
            <a:pPr>
              <a:buFont typeface="Wingdings" panose="05000000000000000000" pitchFamily="2" charset="2"/>
              <a:buChar char="ü"/>
              <a:tabLst>
                <a:tab pos="803275" algn="l"/>
              </a:tabLst>
            </a:pPr>
            <a:r>
              <a:rPr lang="cs-CZ" sz="2000" b="1" dirty="0"/>
              <a:t>Zdrojové</a:t>
            </a:r>
            <a:r>
              <a:rPr lang="cs-CZ" sz="2000" dirty="0"/>
              <a:t> skladové </a:t>
            </a:r>
            <a:r>
              <a:rPr lang="cs-CZ" sz="2000" b="1" dirty="0"/>
              <a:t>doklady</a:t>
            </a:r>
            <a:r>
              <a:rPr lang="cs-CZ" sz="2000" dirty="0"/>
              <a:t> (rezervace, výdejky KS) zobrazené </a:t>
            </a:r>
            <a:r>
              <a:rPr lang="cs-CZ" sz="2000" b="1" dirty="0"/>
              <a:t>u objednávek</a:t>
            </a:r>
          </a:p>
          <a:p>
            <a:pPr>
              <a:buFont typeface="Wingdings" panose="05000000000000000000" pitchFamily="2" charset="2"/>
              <a:buChar char="ü"/>
              <a:tabLst>
                <a:tab pos="803275" algn="l"/>
              </a:tabLst>
            </a:pPr>
            <a:r>
              <a:rPr lang="cs-CZ" sz="2000" b="1" dirty="0"/>
              <a:t>Smlouvy</a:t>
            </a:r>
            <a:r>
              <a:rPr lang="cs-CZ" sz="2000" dirty="0"/>
              <a:t> a </a:t>
            </a:r>
            <a:r>
              <a:rPr lang="cs-CZ" sz="2000" b="1" dirty="0"/>
              <a:t>obchodní korespondence </a:t>
            </a:r>
            <a:r>
              <a:rPr lang="cs-CZ" sz="2000" dirty="0"/>
              <a:t>viditelné </a:t>
            </a:r>
            <a:r>
              <a:rPr lang="cs-CZ" sz="2000" b="1" dirty="0"/>
              <a:t>na Katalogu materiálu</a:t>
            </a:r>
          </a:p>
        </p:txBody>
      </p:sp>
      <p:pic>
        <p:nvPicPr>
          <p:cNvPr id="10" name="Zástupný obsah 8">
            <a:extLst>
              <a:ext uri="{FF2B5EF4-FFF2-40B4-BE49-F238E27FC236}">
                <a16:creationId xmlns:a16="http://schemas.microsoft.com/office/drawing/2014/main" id="{8CDB4353-FA5E-45FB-AB81-70B6292FE5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799322" y="1195961"/>
            <a:ext cx="7763767" cy="4974991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701416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96296E-6 L -1.00651 2.96296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32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A27ED65-DBE1-450F-B1A5-10710D1E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pl-PL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Grafy jako důležitá informativní hodnota dat</a:t>
            </a:r>
            <a:endParaRPr lang="cs-CZ" sz="3400" b="1" dirty="0">
              <a:solidFill>
                <a:srgbClr val="C00000"/>
              </a:solidFill>
              <a:latin typeface="+mn-lt"/>
              <a:ea typeface="Inter ExtraBold" panose="02000503000000020004" pitchFamily="2" charset="0"/>
            </a:endParaRPr>
          </a:p>
        </p:txBody>
      </p:sp>
      <p:sp>
        <p:nvSpPr>
          <p:cNvPr id="18" name="Zástupný obsah 2">
            <a:extLst>
              <a:ext uri="{FF2B5EF4-FFF2-40B4-BE49-F238E27FC236}">
                <a16:creationId xmlns:a16="http://schemas.microsoft.com/office/drawing/2014/main" id="{164E0759-6E9E-4FA0-871F-AB769ED12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10515600" cy="4877050"/>
          </a:xfrm>
        </p:spPr>
        <p:txBody>
          <a:bodyPr>
            <a:noAutofit/>
          </a:bodyPr>
          <a:lstStyle/>
          <a:p>
            <a:pPr>
              <a:tabLst>
                <a:tab pos="803275" algn="l"/>
              </a:tabLst>
            </a:pPr>
            <a:r>
              <a:rPr lang="cs-CZ" sz="2000" b="1" dirty="0"/>
              <a:t>Implementace grafů </a:t>
            </a:r>
            <a:r>
              <a:rPr lang="cs-CZ" sz="2000" dirty="0"/>
              <a:t>přímo</a:t>
            </a:r>
            <a:r>
              <a:rPr lang="cs-CZ" sz="2000" b="1" dirty="0"/>
              <a:t> do </a:t>
            </a:r>
            <a:r>
              <a:rPr lang="cs-CZ" sz="2000" dirty="0"/>
              <a:t>vybraných</a:t>
            </a:r>
            <a:r>
              <a:rPr lang="cs-CZ" sz="2000" b="1" dirty="0"/>
              <a:t> formulářů</a:t>
            </a:r>
          </a:p>
          <a:p>
            <a:pPr>
              <a:tabLst>
                <a:tab pos="803275" algn="l"/>
              </a:tabLst>
            </a:pPr>
            <a:r>
              <a:rPr lang="cs-CZ" sz="2000" b="1" dirty="0"/>
              <a:t>Katalog materiálu:</a:t>
            </a:r>
          </a:p>
          <a:p>
            <a:pPr>
              <a:buFont typeface="Wingdings" panose="05000000000000000000" pitchFamily="2" charset="2"/>
              <a:buChar char="ü"/>
              <a:tabLst>
                <a:tab pos="803275" algn="l"/>
              </a:tabLst>
            </a:pPr>
            <a:r>
              <a:rPr lang="cs-CZ" sz="2000" b="1" dirty="0"/>
              <a:t>Vývoj příjmové ceny </a:t>
            </a:r>
            <a:r>
              <a:rPr lang="cs-CZ" sz="2000" dirty="0"/>
              <a:t>materiálu</a:t>
            </a:r>
          </a:p>
          <a:p>
            <a:pPr>
              <a:buFont typeface="Wingdings" panose="05000000000000000000" pitchFamily="2" charset="2"/>
              <a:buChar char="ü"/>
              <a:tabLst>
                <a:tab pos="803275" algn="l"/>
              </a:tabLst>
            </a:pPr>
            <a:r>
              <a:rPr lang="cs-CZ" sz="2000" b="1" dirty="0"/>
              <a:t>Vývoj příjmů</a:t>
            </a:r>
            <a:r>
              <a:rPr lang="cs-CZ" sz="2000" dirty="0"/>
              <a:t> materiálu</a:t>
            </a:r>
          </a:p>
          <a:p>
            <a:pPr>
              <a:buFont typeface="Wingdings" panose="05000000000000000000" pitchFamily="2" charset="2"/>
              <a:buChar char="ü"/>
              <a:tabLst>
                <a:tab pos="803275" algn="l"/>
              </a:tabLst>
            </a:pPr>
            <a:r>
              <a:rPr lang="cs-CZ" sz="2000" b="1" dirty="0"/>
              <a:t>Vývoj spotřeby materiálu</a:t>
            </a:r>
          </a:p>
        </p:txBody>
      </p:sp>
      <p:pic>
        <p:nvPicPr>
          <p:cNvPr id="10" name="Zástupný obsah 8">
            <a:extLst>
              <a:ext uri="{FF2B5EF4-FFF2-40B4-BE49-F238E27FC236}">
                <a16:creationId xmlns:a16="http://schemas.microsoft.com/office/drawing/2014/main" id="{8CDB4353-FA5E-45FB-AB81-70B6292FE5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825587" y="1195961"/>
            <a:ext cx="7711236" cy="4974991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143902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96296E-6 L -1.00651 2.96296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32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A27ED65-DBE1-450F-B1A5-10710D1E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pl-PL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Vytěžování databáze GDSN</a:t>
            </a:r>
            <a:endParaRPr lang="cs-CZ" sz="3400" b="1" dirty="0">
              <a:solidFill>
                <a:srgbClr val="C00000"/>
              </a:solidFill>
              <a:latin typeface="+mn-lt"/>
              <a:ea typeface="Inter ExtraBold" panose="02000503000000020004" pitchFamily="2" charset="0"/>
            </a:endParaRPr>
          </a:p>
        </p:txBody>
      </p:sp>
      <p:sp>
        <p:nvSpPr>
          <p:cNvPr id="18" name="Zástupný obsah 2">
            <a:extLst>
              <a:ext uri="{FF2B5EF4-FFF2-40B4-BE49-F238E27FC236}">
                <a16:creationId xmlns:a16="http://schemas.microsoft.com/office/drawing/2014/main" id="{164E0759-6E9E-4FA0-871F-AB769ED12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10515600" cy="4877050"/>
          </a:xfrm>
        </p:spPr>
        <p:txBody>
          <a:bodyPr>
            <a:noAutofit/>
          </a:bodyPr>
          <a:lstStyle/>
          <a:p>
            <a:pPr>
              <a:tabLst>
                <a:tab pos="803275" algn="l"/>
              </a:tabLst>
            </a:pPr>
            <a:r>
              <a:rPr lang="cs-CZ" sz="2000" b="1" dirty="0"/>
              <a:t>Databáze GTIN </a:t>
            </a:r>
            <a:r>
              <a:rPr lang="cs-CZ" sz="2000" dirty="0"/>
              <a:t>produktů od </a:t>
            </a:r>
            <a:r>
              <a:rPr lang="cs-CZ" sz="2000" b="1" dirty="0"/>
              <a:t>registrovaných dodavatelů a výrobců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Kromě </a:t>
            </a:r>
            <a:r>
              <a:rPr lang="cs-CZ" sz="2000" b="1" dirty="0"/>
              <a:t>GTIN</a:t>
            </a:r>
            <a:r>
              <a:rPr lang="cs-CZ" sz="2000" dirty="0"/>
              <a:t> i </a:t>
            </a:r>
            <a:r>
              <a:rPr lang="cs-CZ" sz="2000" b="1" dirty="0"/>
              <a:t>MJ balení </a:t>
            </a:r>
            <a:r>
              <a:rPr lang="cs-CZ" sz="2000" dirty="0"/>
              <a:t>a </a:t>
            </a:r>
            <a:r>
              <a:rPr lang="cs-CZ" sz="2000" b="1" dirty="0"/>
              <a:t>přepočet na evidenční MJ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GTIN definující konkrétní balení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GS1 poskytne nemocnicím data na 2-3 roky zdarma, následně bude zpoplatněno</a:t>
            </a:r>
          </a:p>
          <a:p>
            <a:pPr>
              <a:tabLst>
                <a:tab pos="803275" algn="l"/>
              </a:tabLst>
            </a:pPr>
            <a:r>
              <a:rPr lang="cs-CZ" sz="2000" b="1" dirty="0"/>
              <a:t>Do </a:t>
            </a:r>
            <a:r>
              <a:rPr lang="cs-CZ" sz="2000" b="1" dirty="0" err="1"/>
              <a:t>FaMa</a:t>
            </a:r>
            <a:r>
              <a:rPr lang="cs-CZ" sz="2000" b="1" dirty="0"/>
              <a:t>+ připravujeme:</a:t>
            </a:r>
          </a:p>
          <a:p>
            <a:pPr>
              <a:buFont typeface="Wingdings" panose="05000000000000000000" pitchFamily="2" charset="2"/>
              <a:buChar char="ü"/>
              <a:tabLst>
                <a:tab pos="803275" algn="l"/>
              </a:tabLst>
            </a:pPr>
            <a:r>
              <a:rPr lang="cs-CZ" sz="2000" b="1" dirty="0"/>
              <a:t>Struktury</a:t>
            </a:r>
            <a:r>
              <a:rPr lang="cs-CZ" sz="2000" dirty="0"/>
              <a:t> pro natažení dat z databáze GDSN</a:t>
            </a:r>
          </a:p>
          <a:p>
            <a:pPr>
              <a:buFont typeface="Wingdings" panose="05000000000000000000" pitchFamily="2" charset="2"/>
              <a:buChar char="ü"/>
              <a:tabLst>
                <a:tab pos="803275" algn="l"/>
              </a:tabLst>
            </a:pPr>
            <a:r>
              <a:rPr lang="cs-CZ" sz="2000" b="1" dirty="0"/>
              <a:t>Předpis integračních vazeb </a:t>
            </a:r>
            <a:r>
              <a:rPr lang="cs-CZ" sz="2000" dirty="0"/>
              <a:t>pro stažení dat do struktur </a:t>
            </a:r>
            <a:r>
              <a:rPr lang="cs-CZ" sz="2000" dirty="0" err="1"/>
              <a:t>FaMa</a:t>
            </a:r>
            <a:r>
              <a:rPr lang="cs-CZ" sz="2000" dirty="0"/>
              <a:t>+</a:t>
            </a:r>
          </a:p>
          <a:p>
            <a:pPr>
              <a:buFont typeface="Wingdings" panose="05000000000000000000" pitchFamily="2" charset="2"/>
              <a:buChar char="ü"/>
              <a:tabLst>
                <a:tab pos="803275" algn="l"/>
              </a:tabLst>
            </a:pPr>
            <a:r>
              <a:rPr lang="cs-CZ" sz="2000" dirty="0"/>
              <a:t>Uživatelské </a:t>
            </a:r>
            <a:r>
              <a:rPr lang="cs-CZ" sz="2000" b="1" dirty="0"/>
              <a:t>propojení položky Katalogu materiálu a záznamu GDSN </a:t>
            </a:r>
            <a:r>
              <a:rPr lang="cs-CZ" sz="2000" dirty="0"/>
              <a:t>(nové produkty)</a:t>
            </a:r>
          </a:p>
          <a:p>
            <a:pPr>
              <a:buFont typeface="Wingdings" panose="05000000000000000000" pitchFamily="2" charset="2"/>
              <a:buChar char="ü"/>
              <a:tabLst>
                <a:tab pos="803275" algn="l"/>
              </a:tabLst>
            </a:pPr>
            <a:r>
              <a:rPr lang="cs-CZ" sz="2000" dirty="0"/>
              <a:t>Automatické </a:t>
            </a:r>
            <a:r>
              <a:rPr lang="cs-CZ" sz="2000" b="1" dirty="0"/>
              <a:t>propojování na základě REF </a:t>
            </a:r>
            <a:r>
              <a:rPr lang="cs-CZ" sz="2000" dirty="0"/>
              <a:t>produktu</a:t>
            </a:r>
          </a:p>
        </p:txBody>
      </p:sp>
    </p:spTree>
    <p:extLst>
      <p:ext uri="{BB962C8B-B14F-4D97-AF65-F5344CB8AC3E}">
        <p14:creationId xmlns:p14="http://schemas.microsoft.com/office/powerpoint/2010/main" val="1277579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A27ED65-DBE1-450F-B1A5-10710D1E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pl-PL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Související doklady</a:t>
            </a:r>
            <a:endParaRPr lang="cs-CZ" sz="3400" b="1" dirty="0">
              <a:solidFill>
                <a:srgbClr val="C00000"/>
              </a:solidFill>
              <a:latin typeface="+mn-lt"/>
              <a:ea typeface="Inter ExtraBold" panose="02000503000000020004" pitchFamily="2" charset="0"/>
            </a:endParaRPr>
          </a:p>
        </p:txBody>
      </p:sp>
      <p:sp>
        <p:nvSpPr>
          <p:cNvPr id="18" name="Zástupný obsah 2">
            <a:extLst>
              <a:ext uri="{FF2B5EF4-FFF2-40B4-BE49-F238E27FC236}">
                <a16:creationId xmlns:a16="http://schemas.microsoft.com/office/drawing/2014/main" id="{164E0759-6E9E-4FA0-871F-AB769ED12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10515600" cy="4877050"/>
          </a:xfrm>
        </p:spPr>
        <p:txBody>
          <a:bodyPr>
            <a:noAutofit/>
          </a:bodyPr>
          <a:lstStyle/>
          <a:p>
            <a:pPr>
              <a:tabLst>
                <a:tab pos="803275" algn="l"/>
              </a:tabLst>
            </a:pPr>
            <a:r>
              <a:rPr lang="cs-CZ" sz="2000" dirty="0"/>
              <a:t>Nový </a:t>
            </a:r>
            <a:r>
              <a:rPr lang="cs-CZ" sz="2000" b="1" dirty="0"/>
              <a:t>formulář volaný z dokladu </a:t>
            </a:r>
            <a:r>
              <a:rPr lang="cs-CZ" sz="2000" dirty="0"/>
              <a:t>pro zjednodušení dohledávání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Bude obsahovat:</a:t>
            </a:r>
          </a:p>
          <a:p>
            <a:pPr>
              <a:buFont typeface="Wingdings" panose="05000000000000000000" pitchFamily="2" charset="2"/>
              <a:buChar char="ü"/>
              <a:tabLst>
                <a:tab pos="803275" algn="l"/>
              </a:tabLst>
            </a:pPr>
            <a:r>
              <a:rPr lang="cs-CZ" sz="2000" b="1" dirty="0"/>
              <a:t>Doklady opravující </a:t>
            </a:r>
            <a:r>
              <a:rPr lang="cs-CZ" sz="2000" dirty="0"/>
              <a:t>daný doklad</a:t>
            </a:r>
          </a:p>
          <a:p>
            <a:pPr>
              <a:buFont typeface="Wingdings" panose="05000000000000000000" pitchFamily="2" charset="2"/>
              <a:buChar char="ü"/>
              <a:tabLst>
                <a:tab pos="803275" algn="l"/>
              </a:tabLst>
            </a:pPr>
            <a:r>
              <a:rPr lang="cs-CZ" sz="2000" b="1" dirty="0"/>
              <a:t>Opravné pohyby k opravným pohybům </a:t>
            </a:r>
            <a:r>
              <a:rPr lang="cs-CZ" sz="2000" dirty="0"/>
              <a:t>daného dokladu</a:t>
            </a:r>
          </a:p>
          <a:p>
            <a:pPr>
              <a:buFont typeface="Wingdings" panose="05000000000000000000" pitchFamily="2" charset="2"/>
              <a:buChar char="ü"/>
              <a:tabLst>
                <a:tab pos="803275" algn="l"/>
              </a:tabLst>
            </a:pPr>
            <a:r>
              <a:rPr lang="cs-CZ" sz="2000" b="1" dirty="0"/>
              <a:t>Pohyby, ze kterých doklad vznikl </a:t>
            </a:r>
            <a:r>
              <a:rPr lang="cs-CZ" sz="2000" dirty="0"/>
              <a:t>(pohyby příjmových a konsignačních skladů)</a:t>
            </a:r>
          </a:p>
          <a:p>
            <a:pPr>
              <a:buFont typeface="Wingdings" panose="05000000000000000000" pitchFamily="2" charset="2"/>
              <a:buChar char="ü"/>
              <a:tabLst>
                <a:tab pos="803275" algn="l"/>
              </a:tabLst>
            </a:pPr>
            <a:r>
              <a:rPr lang="cs-CZ" sz="2000" dirty="0"/>
              <a:t>Pohyb, na který byl </a:t>
            </a:r>
            <a:r>
              <a:rPr lang="cs-CZ" sz="2000" b="1" dirty="0"/>
              <a:t>doklad převeden </a:t>
            </a:r>
            <a:r>
              <a:rPr lang="cs-CZ" sz="2000" dirty="0"/>
              <a:t>(převody mezi sklady)</a:t>
            </a:r>
          </a:p>
        </p:txBody>
      </p:sp>
    </p:spTree>
    <p:extLst>
      <p:ext uri="{BB962C8B-B14F-4D97-AF65-F5344CB8AC3E}">
        <p14:creationId xmlns:p14="http://schemas.microsoft.com/office/powerpoint/2010/main" val="4166854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D112D363-A222-498E-AC72-B932EE58A9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FDAC6D56-2EF6-4D1A-8829-386B6D01F9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7858" y="611400"/>
            <a:ext cx="2572424" cy="400672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C51DBE3E-BEEC-41FE-A30D-92A91E134E09}"/>
              </a:ext>
            </a:extLst>
          </p:cNvPr>
          <p:cNvSpPr txBox="1"/>
          <p:nvPr/>
        </p:nvSpPr>
        <p:spPr>
          <a:xfrm>
            <a:off x="802640" y="4419600"/>
            <a:ext cx="10222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400" b="1" dirty="0">
                <a:solidFill>
                  <a:srgbClr val="C00000"/>
                </a:solidFill>
                <a:ea typeface="Inter ExtraBold" panose="02000503000000020004" pitchFamily="2" charset="0"/>
              </a:rPr>
              <a:t>Co nás čeká v nejbližším období…</a:t>
            </a:r>
          </a:p>
        </p:txBody>
      </p:sp>
    </p:spTree>
    <p:extLst>
      <p:ext uri="{BB962C8B-B14F-4D97-AF65-F5344CB8AC3E}">
        <p14:creationId xmlns:p14="http://schemas.microsoft.com/office/powerpoint/2010/main" val="1306656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A27ED65-DBE1-450F-B1A5-10710D1E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pl-PL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Mobilní aplikace pro vybrané skladové operace</a:t>
            </a:r>
            <a:endParaRPr lang="cs-CZ" sz="3400" b="1" dirty="0">
              <a:solidFill>
                <a:srgbClr val="C00000"/>
              </a:solidFill>
              <a:latin typeface="+mn-lt"/>
              <a:ea typeface="Inter ExtraBold" panose="02000503000000020004" pitchFamily="2" charset="0"/>
            </a:endParaRPr>
          </a:p>
        </p:txBody>
      </p:sp>
      <p:sp>
        <p:nvSpPr>
          <p:cNvPr id="18" name="Zástupný obsah 2">
            <a:extLst>
              <a:ext uri="{FF2B5EF4-FFF2-40B4-BE49-F238E27FC236}">
                <a16:creationId xmlns:a16="http://schemas.microsoft.com/office/drawing/2014/main" id="{164E0759-6E9E-4FA0-871F-AB769ED12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10515600" cy="4877050"/>
          </a:xfrm>
        </p:spPr>
        <p:txBody>
          <a:bodyPr>
            <a:noAutofit/>
          </a:bodyPr>
          <a:lstStyle/>
          <a:p>
            <a:pPr>
              <a:tabLst>
                <a:tab pos="803275" algn="l"/>
              </a:tabLst>
            </a:pPr>
            <a:r>
              <a:rPr lang="cs-CZ" sz="2000" dirty="0"/>
              <a:t>Zpracování </a:t>
            </a:r>
            <a:r>
              <a:rPr lang="cs-CZ" sz="2000" b="1" dirty="0"/>
              <a:t>dodacího listu / příjmu z načtené objednávky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Založení </a:t>
            </a:r>
            <a:r>
              <a:rPr lang="cs-CZ" sz="2000" b="1" dirty="0"/>
              <a:t>dodacího listu nebo příjmu z ČK/QR</a:t>
            </a:r>
          </a:p>
          <a:p>
            <a:pPr>
              <a:tabLst>
                <a:tab pos="803275" algn="l"/>
              </a:tabLst>
            </a:pPr>
            <a:r>
              <a:rPr lang="cs-CZ" sz="2000" b="1" dirty="0"/>
              <a:t>Doplnění </a:t>
            </a:r>
            <a:r>
              <a:rPr lang="cs-CZ" sz="2000" dirty="0"/>
              <a:t>povinné </a:t>
            </a:r>
            <a:r>
              <a:rPr lang="cs-CZ" sz="2000" b="1" dirty="0"/>
              <a:t>identifikace dle MDR/UDI </a:t>
            </a:r>
            <a:r>
              <a:rPr lang="cs-CZ" sz="2000" dirty="0"/>
              <a:t>k načtenému dokladu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Zavedení </a:t>
            </a:r>
            <a:r>
              <a:rPr lang="cs-CZ" sz="2000" b="1" dirty="0"/>
              <a:t>neznámého UDI-DI </a:t>
            </a:r>
            <a:r>
              <a:rPr lang="cs-CZ" sz="2000" dirty="0"/>
              <a:t>k materiálu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Zpracování </a:t>
            </a:r>
            <a:r>
              <a:rPr lang="cs-CZ" sz="2000" b="1" dirty="0"/>
              <a:t>výdeje na základě </a:t>
            </a:r>
            <a:r>
              <a:rPr lang="cs-CZ" sz="2000" dirty="0"/>
              <a:t>načtené </a:t>
            </a:r>
            <a:r>
              <a:rPr lang="cs-CZ" sz="2000" b="1" dirty="0"/>
              <a:t>rezervace</a:t>
            </a:r>
          </a:p>
          <a:p>
            <a:pPr>
              <a:tabLst>
                <a:tab pos="803275" algn="l"/>
              </a:tabLst>
            </a:pPr>
            <a:r>
              <a:rPr lang="cs-CZ" sz="2000" b="1" dirty="0"/>
              <a:t>Přímý výdej </a:t>
            </a:r>
            <a:r>
              <a:rPr lang="cs-CZ" sz="2000" dirty="0"/>
              <a:t>(bez rezervace) </a:t>
            </a:r>
            <a:r>
              <a:rPr lang="cs-CZ" sz="2000" b="1" dirty="0"/>
              <a:t>snímáním ČK/QR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Provedení </a:t>
            </a:r>
            <a:r>
              <a:rPr lang="cs-CZ" sz="2000" b="1" dirty="0"/>
              <a:t>inventury</a:t>
            </a:r>
            <a:r>
              <a:rPr lang="cs-CZ" sz="2000" dirty="0"/>
              <a:t> položek včetně šarží a exspirací </a:t>
            </a:r>
            <a:r>
              <a:rPr lang="cs-CZ" sz="2000" b="1" dirty="0"/>
              <a:t>snímáním ČK/QR</a:t>
            </a:r>
          </a:p>
        </p:txBody>
      </p:sp>
    </p:spTree>
    <p:extLst>
      <p:ext uri="{BB962C8B-B14F-4D97-AF65-F5344CB8AC3E}">
        <p14:creationId xmlns:p14="http://schemas.microsoft.com/office/powerpoint/2010/main" val="839915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A27ED65-DBE1-450F-B1A5-10710D1E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pl-PL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Rozšíření tvorby konsignačních objednávek</a:t>
            </a:r>
            <a:endParaRPr lang="cs-CZ" sz="3400" b="1" dirty="0">
              <a:solidFill>
                <a:srgbClr val="C00000"/>
              </a:solidFill>
              <a:latin typeface="+mn-lt"/>
              <a:ea typeface="Inter ExtraBold" panose="02000503000000020004" pitchFamily="2" charset="0"/>
            </a:endParaRPr>
          </a:p>
        </p:txBody>
      </p:sp>
      <p:sp>
        <p:nvSpPr>
          <p:cNvPr id="18" name="Zástupný obsah 2">
            <a:extLst>
              <a:ext uri="{FF2B5EF4-FFF2-40B4-BE49-F238E27FC236}">
                <a16:creationId xmlns:a16="http://schemas.microsoft.com/office/drawing/2014/main" id="{164E0759-6E9E-4FA0-871F-AB769ED12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10515600" cy="4877050"/>
          </a:xfrm>
        </p:spPr>
        <p:txBody>
          <a:bodyPr>
            <a:noAutofit/>
          </a:bodyPr>
          <a:lstStyle/>
          <a:p>
            <a:pPr>
              <a:tabLst>
                <a:tab pos="803275" algn="l"/>
              </a:tabLst>
            </a:pPr>
            <a:r>
              <a:rPr lang="cs-CZ" sz="2000" dirty="0"/>
              <a:t>Stanovení </a:t>
            </a:r>
            <a:r>
              <a:rPr lang="cs-CZ" sz="2000" b="1" dirty="0"/>
              <a:t>minimální spotřeby </a:t>
            </a:r>
            <a:r>
              <a:rPr lang="cs-CZ" sz="2000" dirty="0"/>
              <a:t>pro vstup </a:t>
            </a:r>
            <a:r>
              <a:rPr lang="cs-CZ" sz="2000" b="1" dirty="0"/>
              <a:t>do konsignační objednávky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Stanovení </a:t>
            </a:r>
            <a:r>
              <a:rPr lang="cs-CZ" sz="2000" b="1" dirty="0"/>
              <a:t>pevné periody výkazu o spotřebě </a:t>
            </a:r>
            <a:r>
              <a:rPr lang="cs-CZ" sz="2000" dirty="0"/>
              <a:t>pro vstup do konsignační objednávky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Možnost </a:t>
            </a:r>
            <a:r>
              <a:rPr lang="cs-CZ" sz="2000" b="1" dirty="0"/>
              <a:t>sdružování dat z operačních sálů:</a:t>
            </a:r>
          </a:p>
          <a:p>
            <a:pPr>
              <a:buFont typeface="Wingdings" panose="05000000000000000000" pitchFamily="2" charset="2"/>
              <a:buChar char="ü"/>
              <a:tabLst>
                <a:tab pos="803275" algn="l"/>
              </a:tabLst>
            </a:pPr>
            <a:r>
              <a:rPr lang="cs-CZ" sz="2000" b="1" dirty="0"/>
              <a:t>Dílčí množství </a:t>
            </a:r>
            <a:r>
              <a:rPr lang="cs-CZ" sz="2000" dirty="0"/>
              <a:t>dle reálné spotřeby (0,016666; 0,33334 apod.)</a:t>
            </a:r>
          </a:p>
          <a:p>
            <a:pPr>
              <a:buFont typeface="Wingdings" panose="05000000000000000000" pitchFamily="2" charset="2"/>
              <a:buChar char="ü"/>
              <a:tabLst>
                <a:tab pos="803275" algn="l"/>
              </a:tabLst>
            </a:pPr>
            <a:r>
              <a:rPr lang="cs-CZ" sz="2000" dirty="0"/>
              <a:t>Nutnost řešit </a:t>
            </a:r>
            <a:r>
              <a:rPr lang="cs-CZ" sz="2000" b="1" dirty="0"/>
              <a:t>zaokrouhlení</a:t>
            </a:r>
            <a:r>
              <a:rPr lang="cs-CZ" sz="2000" dirty="0"/>
              <a:t>, aby na skladu nezůstávaly „zbytky“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Možnost </a:t>
            </a:r>
            <a:r>
              <a:rPr lang="cs-CZ" sz="2000" b="1" dirty="0"/>
              <a:t>oddělit fakturačního dodavatele od dodávajícího</a:t>
            </a:r>
            <a:r>
              <a:rPr lang="cs-CZ" sz="2000" dirty="0"/>
              <a:t>:</a:t>
            </a:r>
          </a:p>
          <a:p>
            <a:pPr>
              <a:buFont typeface="Wingdings" panose="05000000000000000000" pitchFamily="2" charset="2"/>
              <a:buChar char="ü"/>
              <a:tabLst>
                <a:tab pos="803275" algn="l"/>
              </a:tabLst>
            </a:pPr>
            <a:r>
              <a:rPr lang="cs-CZ" sz="2000" dirty="0"/>
              <a:t>Dodává </a:t>
            </a:r>
            <a:r>
              <a:rPr lang="cs-CZ" sz="2000" b="1" dirty="0"/>
              <a:t>pobočka</a:t>
            </a:r>
            <a:r>
              <a:rPr lang="cs-CZ" sz="2000" dirty="0"/>
              <a:t>, fakturuje </a:t>
            </a:r>
            <a:r>
              <a:rPr lang="cs-CZ" sz="2000" b="1" dirty="0"/>
              <a:t>centrála </a:t>
            </a:r>
          </a:p>
          <a:p>
            <a:pPr>
              <a:buFont typeface="Wingdings" panose="05000000000000000000" pitchFamily="2" charset="2"/>
              <a:buChar char="ü"/>
              <a:tabLst>
                <a:tab pos="803275" algn="l"/>
              </a:tabLst>
            </a:pPr>
            <a:r>
              <a:rPr lang="cs-CZ" sz="2000" dirty="0"/>
              <a:t>Dodává zcela </a:t>
            </a:r>
            <a:r>
              <a:rPr lang="cs-CZ" sz="2000" b="1" dirty="0"/>
              <a:t>jiná firma</a:t>
            </a:r>
            <a:r>
              <a:rPr lang="cs-CZ" sz="2000" dirty="0"/>
              <a:t>, fakturuje </a:t>
            </a:r>
            <a:r>
              <a:rPr lang="cs-CZ" sz="2000" b="1" dirty="0"/>
              <a:t>smluvní partner</a:t>
            </a:r>
          </a:p>
        </p:txBody>
      </p:sp>
    </p:spTree>
    <p:extLst>
      <p:ext uri="{BB962C8B-B14F-4D97-AF65-F5344CB8AC3E}">
        <p14:creationId xmlns:p14="http://schemas.microsoft.com/office/powerpoint/2010/main" val="3800195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A27ED65-DBE1-450F-B1A5-10710D1E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pl-PL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Vytěžování databáze EUDAMED</a:t>
            </a:r>
            <a:endParaRPr lang="cs-CZ" sz="3400" b="1" dirty="0">
              <a:solidFill>
                <a:srgbClr val="C00000"/>
              </a:solidFill>
              <a:latin typeface="+mn-lt"/>
              <a:ea typeface="Inter ExtraBold" panose="02000503000000020004" pitchFamily="2" charset="0"/>
            </a:endParaRPr>
          </a:p>
        </p:txBody>
      </p:sp>
      <p:sp>
        <p:nvSpPr>
          <p:cNvPr id="18" name="Zástupný obsah 2">
            <a:extLst>
              <a:ext uri="{FF2B5EF4-FFF2-40B4-BE49-F238E27FC236}">
                <a16:creationId xmlns:a16="http://schemas.microsoft.com/office/drawing/2014/main" id="{164E0759-6E9E-4FA0-871F-AB769ED12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10515600" cy="4877050"/>
          </a:xfrm>
        </p:spPr>
        <p:txBody>
          <a:bodyPr>
            <a:noAutofit/>
          </a:bodyPr>
          <a:lstStyle/>
          <a:p>
            <a:pPr>
              <a:tabLst>
                <a:tab pos="803275" algn="l"/>
              </a:tabLst>
            </a:pPr>
            <a:r>
              <a:rPr lang="cs-CZ" sz="2000" dirty="0"/>
              <a:t>Modul databáze </a:t>
            </a:r>
            <a:r>
              <a:rPr lang="cs-CZ" sz="2000" b="1" dirty="0"/>
              <a:t>UDI (=</a:t>
            </a:r>
            <a:r>
              <a:rPr lang="cs-CZ" sz="2000" b="1" dirty="0" err="1"/>
              <a:t>Unique</a:t>
            </a:r>
            <a:r>
              <a:rPr lang="cs-CZ" sz="2000" b="1" dirty="0"/>
              <a:t> </a:t>
            </a:r>
            <a:r>
              <a:rPr lang="cs-CZ" sz="2000" b="1" dirty="0" err="1"/>
              <a:t>Device</a:t>
            </a:r>
            <a:r>
              <a:rPr lang="cs-CZ" sz="2000" b="1" dirty="0"/>
              <a:t> </a:t>
            </a:r>
            <a:r>
              <a:rPr lang="cs-CZ" sz="2000" b="1" dirty="0" err="1"/>
              <a:t>Identification</a:t>
            </a:r>
            <a:r>
              <a:rPr lang="cs-CZ" sz="2000" b="1" dirty="0"/>
              <a:t>) </a:t>
            </a:r>
            <a:r>
              <a:rPr lang="cs-CZ" sz="2000" dirty="0"/>
              <a:t>- 2 sekce: </a:t>
            </a:r>
            <a:r>
              <a:rPr lang="cs-CZ" sz="2000" b="1" dirty="0"/>
              <a:t>Základní UDI-DI</a:t>
            </a:r>
            <a:r>
              <a:rPr lang="cs-CZ" sz="2000" dirty="0"/>
              <a:t> vs. </a:t>
            </a:r>
            <a:r>
              <a:rPr lang="cs-CZ" sz="2000" b="1" dirty="0"/>
              <a:t>UDI-DI</a:t>
            </a:r>
          </a:p>
          <a:p>
            <a:pPr lvl="1">
              <a:tabLst>
                <a:tab pos="803275" algn="l"/>
              </a:tabLst>
            </a:pPr>
            <a:r>
              <a:rPr lang="cs-CZ" sz="1800" b="1" dirty="0"/>
              <a:t>Základní (basic) UDI-DI:</a:t>
            </a:r>
          </a:p>
          <a:p>
            <a:pPr lvl="1">
              <a:buFont typeface="Wingdings" panose="05000000000000000000" pitchFamily="2" charset="2"/>
              <a:buChar char="ü"/>
              <a:tabLst>
                <a:tab pos="803275" algn="l"/>
              </a:tabLst>
            </a:pPr>
            <a:r>
              <a:rPr lang="cs-CZ" sz="1800" dirty="0"/>
              <a:t>Je hlavním </a:t>
            </a:r>
            <a:r>
              <a:rPr lang="cs-CZ" sz="1800" b="1" dirty="0"/>
              <a:t>klíčem</a:t>
            </a:r>
            <a:r>
              <a:rPr lang="cs-CZ" sz="1800" dirty="0"/>
              <a:t> k přístupu </a:t>
            </a:r>
            <a:r>
              <a:rPr lang="cs-CZ" sz="1800" b="1" dirty="0"/>
              <a:t>do EUDAMED</a:t>
            </a:r>
          </a:p>
          <a:p>
            <a:pPr lvl="1">
              <a:buFont typeface="Wingdings" panose="05000000000000000000" pitchFamily="2" charset="2"/>
              <a:buChar char="ü"/>
              <a:tabLst>
                <a:tab pos="803275" algn="l"/>
              </a:tabLst>
            </a:pPr>
            <a:r>
              <a:rPr lang="cs-CZ" sz="1800" dirty="0"/>
              <a:t>Informace </a:t>
            </a:r>
            <a:r>
              <a:rPr lang="cs-CZ" sz="1800" b="1" dirty="0"/>
              <a:t>pro skupinu produktů </a:t>
            </a:r>
            <a:r>
              <a:rPr lang="cs-CZ" sz="1800" dirty="0"/>
              <a:t>(výrobní model)</a:t>
            </a:r>
          </a:p>
          <a:p>
            <a:pPr lvl="1">
              <a:buFont typeface="Wingdings" panose="05000000000000000000" pitchFamily="2" charset="2"/>
              <a:buChar char="ü"/>
              <a:tabLst>
                <a:tab pos="803275" algn="l"/>
              </a:tabLst>
            </a:pPr>
            <a:r>
              <a:rPr lang="cs-CZ" sz="1800" b="1" dirty="0"/>
              <a:t>Základní UDI-DI</a:t>
            </a:r>
            <a:r>
              <a:rPr lang="cs-CZ" sz="1800" dirty="0"/>
              <a:t> bude </a:t>
            </a:r>
            <a:r>
              <a:rPr lang="cs-CZ" sz="1800" b="1" dirty="0"/>
              <a:t>v blízké době přidán do </a:t>
            </a:r>
            <a:r>
              <a:rPr lang="cs-CZ" sz="1800" b="1" dirty="0" err="1"/>
              <a:t>FaMa</a:t>
            </a:r>
            <a:r>
              <a:rPr lang="cs-CZ" sz="1800" b="1" dirty="0"/>
              <a:t>+</a:t>
            </a:r>
          </a:p>
          <a:p>
            <a:pPr>
              <a:tabLst>
                <a:tab pos="803275" algn="l"/>
              </a:tabLst>
            </a:pPr>
            <a:endParaRPr lang="cs-CZ" sz="800" dirty="0"/>
          </a:p>
          <a:p>
            <a:pPr>
              <a:tabLst>
                <a:tab pos="803275" algn="l"/>
              </a:tabLst>
            </a:pPr>
            <a:r>
              <a:rPr lang="cs-CZ" sz="2000" b="1" dirty="0"/>
              <a:t>UDI-DI:</a:t>
            </a:r>
          </a:p>
          <a:p>
            <a:pPr lvl="1">
              <a:buFont typeface="Wingdings" panose="05000000000000000000" pitchFamily="2" charset="2"/>
              <a:buChar char="ü"/>
              <a:tabLst>
                <a:tab pos="803275" algn="l"/>
              </a:tabLst>
            </a:pPr>
            <a:r>
              <a:rPr lang="cs-CZ" sz="1800" dirty="0"/>
              <a:t>Je klíčem ke </a:t>
            </a:r>
            <a:r>
              <a:rPr lang="cs-CZ" sz="1800" b="1" dirty="0"/>
              <a:t>specifickým informacím </a:t>
            </a:r>
            <a:r>
              <a:rPr lang="cs-CZ" sz="1800" dirty="0"/>
              <a:t>daného </a:t>
            </a:r>
            <a:r>
              <a:rPr lang="cs-CZ" sz="1800" b="1" dirty="0"/>
              <a:t>produktu</a:t>
            </a:r>
          </a:p>
          <a:p>
            <a:pPr lvl="1">
              <a:buFont typeface="Wingdings" panose="05000000000000000000" pitchFamily="2" charset="2"/>
              <a:buChar char="ü"/>
              <a:tabLst>
                <a:tab pos="803275" algn="l"/>
              </a:tabLst>
            </a:pPr>
            <a:r>
              <a:rPr lang="cs-CZ" sz="1800" dirty="0"/>
              <a:t>Vázáno na </a:t>
            </a:r>
            <a:r>
              <a:rPr lang="cs-CZ" sz="1800" b="1" dirty="0"/>
              <a:t>jediné základní UDI</a:t>
            </a:r>
          </a:p>
          <a:p>
            <a:pPr lvl="1">
              <a:buFont typeface="Wingdings" panose="05000000000000000000" pitchFamily="2" charset="2"/>
              <a:buChar char="ü"/>
              <a:tabLst>
                <a:tab pos="803275" algn="l"/>
              </a:tabLst>
            </a:pPr>
            <a:r>
              <a:rPr lang="cs-CZ" sz="1800" b="1" dirty="0"/>
              <a:t>UDI-DI již ve </a:t>
            </a:r>
            <a:r>
              <a:rPr lang="cs-CZ" sz="1800" b="1" dirty="0" err="1"/>
              <a:t>FaMa</a:t>
            </a:r>
            <a:r>
              <a:rPr lang="cs-CZ" sz="1800" b="1" dirty="0"/>
              <a:t>+ evidujeme</a:t>
            </a:r>
          </a:p>
          <a:p>
            <a:pPr>
              <a:tabLst>
                <a:tab pos="803275" algn="l"/>
              </a:tabLst>
            </a:pPr>
            <a:endParaRPr lang="cs-CZ" sz="800" dirty="0"/>
          </a:p>
          <a:p>
            <a:pPr>
              <a:tabLst>
                <a:tab pos="803275" algn="l"/>
              </a:tabLst>
            </a:pPr>
            <a:r>
              <a:rPr lang="cs-CZ" sz="2000" dirty="0"/>
              <a:t>Pro </a:t>
            </a:r>
            <a:r>
              <a:rPr lang="cs-CZ" sz="2000" b="1" dirty="0"/>
              <a:t>příjem dat a funkce </a:t>
            </a:r>
            <a:r>
              <a:rPr lang="cs-CZ" sz="2000" dirty="0"/>
              <a:t>nad nimi chceme využít </a:t>
            </a:r>
            <a:r>
              <a:rPr lang="cs-CZ" sz="2000" b="1" dirty="0"/>
              <a:t>struktur</a:t>
            </a:r>
            <a:r>
              <a:rPr lang="cs-CZ" sz="2000" dirty="0"/>
              <a:t> budovaných </a:t>
            </a:r>
            <a:r>
              <a:rPr lang="cs-CZ" sz="2000" b="1" dirty="0"/>
              <a:t>pro GDSN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Databáze je stále ve vývoji, </a:t>
            </a:r>
            <a:r>
              <a:rPr lang="cs-CZ" sz="2000" b="1" dirty="0"/>
              <a:t>chybí informace k možnostem integrací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Spuštění opakovaně odloženo, povinnost Q4/2027 resp. Q2/2029</a:t>
            </a:r>
          </a:p>
        </p:txBody>
      </p:sp>
    </p:spTree>
    <p:extLst>
      <p:ext uri="{BB962C8B-B14F-4D97-AF65-F5344CB8AC3E}">
        <p14:creationId xmlns:p14="http://schemas.microsoft.com/office/powerpoint/2010/main" val="1789566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Obrázek 13">
            <a:extLst>
              <a:ext uri="{FF2B5EF4-FFF2-40B4-BE49-F238E27FC236}">
                <a16:creationId xmlns:a16="http://schemas.microsoft.com/office/drawing/2014/main" id="{45C7CDE8-5988-4EDA-B20B-59609FC5F3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687" b="2406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EEB46B39-34A0-4CF4-A40A-AE7F5D255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93169"/>
            <a:ext cx="10515600" cy="1325563"/>
          </a:xfrm>
        </p:spPr>
        <p:txBody>
          <a:bodyPr/>
          <a:lstStyle/>
          <a:p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  <a:latin typeface="Inter ExtraBold" panose="02000503000000020004" pitchFamily="2" charset="0"/>
                <a:ea typeface="Inter ExtraBold" panose="02000503000000020004" pitchFamily="2" charset="0"/>
              </a:rPr>
              <a:t>Děkuji za pozornost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29EC8D07-4519-4093-9A99-10DC2AEE77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7858" y="611400"/>
            <a:ext cx="2572424" cy="400672"/>
          </a:xfrm>
          <a:prstGeom prst="rect">
            <a:avLst/>
          </a:prstGeom>
        </p:spPr>
      </p:pic>
      <p:sp>
        <p:nvSpPr>
          <p:cNvPr id="23" name="Zástupný obsah 2">
            <a:extLst>
              <a:ext uri="{FF2B5EF4-FFF2-40B4-BE49-F238E27FC236}">
                <a16:creationId xmlns:a16="http://schemas.microsoft.com/office/drawing/2014/main" id="{44DBCF38-F80D-495E-B36C-4C746F054DBB}"/>
              </a:ext>
            </a:extLst>
          </p:cNvPr>
          <p:cNvSpPr txBox="1">
            <a:spLocks/>
          </p:cNvSpPr>
          <p:nvPr/>
        </p:nvSpPr>
        <p:spPr>
          <a:xfrm>
            <a:off x="1328289" y="4386670"/>
            <a:ext cx="5434262" cy="1683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cs-CZ" sz="2000" b="1" dirty="0">
                <a:ea typeface="Inter" panose="02000503000000020004" pitchFamily="2" charset="0"/>
              </a:rPr>
              <a:t>Ing. Pavlína Holčáková</a:t>
            </a:r>
            <a:br>
              <a:rPr lang="cs-CZ" sz="2000" b="1" dirty="0">
                <a:ea typeface="Inter" panose="02000503000000020004" pitchFamily="2" charset="0"/>
              </a:rPr>
            </a:br>
            <a:r>
              <a:rPr lang="cs-CZ" sz="1800" dirty="0">
                <a:ea typeface="Inter" panose="02000503000000020004" pitchFamily="2" charset="0"/>
              </a:rPr>
              <a:t>Konzultant</a:t>
            </a: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cs-CZ" sz="1800" dirty="0">
                <a:ea typeface="Inter" panose="02000503000000020004" pitchFamily="2" charset="0"/>
              </a:rPr>
              <a:t>E-mail: pavlina.holcakova@tescosw.cz</a:t>
            </a: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cs-CZ" sz="1800" dirty="0">
                <a:ea typeface="Inter" panose="02000503000000020004" pitchFamily="2" charset="0"/>
              </a:rPr>
              <a:t>Tel.: +420 724 444 464</a:t>
            </a:r>
          </a:p>
        </p:txBody>
      </p:sp>
      <p:pic>
        <p:nvPicPr>
          <p:cNvPr id="24" name="Grafický objekt 23" descr="Obálka se souvislou výplní">
            <a:extLst>
              <a:ext uri="{FF2B5EF4-FFF2-40B4-BE49-F238E27FC236}">
                <a16:creationId xmlns:a16="http://schemas.microsoft.com/office/drawing/2014/main" id="{6725E225-A090-4570-B5E6-80DB09FCFE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4650" y="5228182"/>
            <a:ext cx="244126" cy="244126"/>
          </a:xfrm>
          <a:prstGeom prst="rect">
            <a:avLst/>
          </a:prstGeom>
        </p:spPr>
      </p:pic>
      <p:pic>
        <p:nvPicPr>
          <p:cNvPr id="25" name="Grafický objekt 24" descr="Uživatel se souvislou výplní">
            <a:extLst>
              <a:ext uri="{FF2B5EF4-FFF2-40B4-BE49-F238E27FC236}">
                <a16:creationId xmlns:a16="http://schemas.microsoft.com/office/drawing/2014/main" id="{5AF65DDA-52F8-4DD4-B3BE-85C9E0342F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34649" y="4456147"/>
            <a:ext cx="261990" cy="261990"/>
          </a:xfrm>
          <a:prstGeom prst="rect">
            <a:avLst/>
          </a:prstGeom>
        </p:spPr>
      </p:pic>
      <p:pic>
        <p:nvPicPr>
          <p:cNvPr id="26" name="Grafický objekt 25" descr="Sluchátko se souvislou výplní">
            <a:extLst>
              <a:ext uri="{FF2B5EF4-FFF2-40B4-BE49-F238E27FC236}">
                <a16:creationId xmlns:a16="http://schemas.microsoft.com/office/drawing/2014/main" id="{568DF1ED-3287-4C7C-8BB2-7F7E4A37A5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33493" y="5637449"/>
            <a:ext cx="244126" cy="244126"/>
          </a:xfrm>
          <a:prstGeom prst="rect">
            <a:avLst/>
          </a:prstGeom>
        </p:spPr>
      </p:pic>
      <p:sp>
        <p:nvSpPr>
          <p:cNvPr id="27" name="Zástupný obsah 2">
            <a:extLst>
              <a:ext uri="{FF2B5EF4-FFF2-40B4-BE49-F238E27FC236}">
                <a16:creationId xmlns:a16="http://schemas.microsoft.com/office/drawing/2014/main" id="{2500D2BE-BB75-4F47-8CD3-621FD5A4B836}"/>
              </a:ext>
            </a:extLst>
          </p:cNvPr>
          <p:cNvSpPr txBox="1">
            <a:spLocks/>
          </p:cNvSpPr>
          <p:nvPr/>
        </p:nvSpPr>
        <p:spPr>
          <a:xfrm>
            <a:off x="5565912" y="4386671"/>
            <a:ext cx="5691438" cy="1683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cs-CZ" sz="1800" b="1" dirty="0">
                <a:ea typeface="Inter" panose="02000503000000020004" pitchFamily="2" charset="0"/>
              </a:rPr>
              <a:t>TESCO SW a.s.</a:t>
            </a:r>
          </a:p>
          <a:p>
            <a:pPr marL="0" indent="0" algn="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cs-CZ" sz="1800" dirty="0">
                <a:ea typeface="Inter" panose="02000503000000020004" pitchFamily="2" charset="0"/>
              </a:rPr>
              <a:t>Tř. Kosmonautů 1288/1</a:t>
            </a:r>
          </a:p>
          <a:p>
            <a:pPr marL="0" indent="0" algn="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cs-CZ" sz="1800" dirty="0">
                <a:ea typeface="Inter" panose="02000503000000020004" pitchFamily="2" charset="0"/>
              </a:rPr>
              <a:t>779 00, Olomouc</a:t>
            </a:r>
          </a:p>
          <a:p>
            <a:pPr marL="0" indent="0" algn="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cs-CZ" sz="1800" dirty="0">
                <a:ea typeface="Inter" panose="02000503000000020004" pitchFamily="2" charset="0"/>
              </a:rPr>
              <a:t>www.tescosw.cz</a:t>
            </a:r>
          </a:p>
          <a:p>
            <a:pPr marL="0" indent="0" algn="r">
              <a:buFont typeface="Arial" panose="020B0604020202020204" pitchFamily="34" charset="0"/>
              <a:buNone/>
            </a:pPr>
            <a:endParaRPr lang="cs-CZ" sz="700" dirty="0"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5156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936</TotalTime>
  <Words>1459</Words>
  <Application>Microsoft Office PowerPoint</Application>
  <PresentationFormat>Širokoúhlá obrazovka</PresentationFormat>
  <Paragraphs>224</Paragraphs>
  <Slides>27</Slides>
  <Notes>21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27</vt:i4>
      </vt:variant>
    </vt:vector>
  </HeadingPairs>
  <TitlesOfParts>
    <vt:vector size="34" baseType="lpstr">
      <vt:lpstr>Arial</vt:lpstr>
      <vt:lpstr>Calibri</vt:lpstr>
      <vt:lpstr>Calibri Light</vt:lpstr>
      <vt:lpstr>Inter</vt:lpstr>
      <vt:lpstr>Inter ExtraBold</vt:lpstr>
      <vt:lpstr>Wingdings</vt:lpstr>
      <vt:lpstr>Motiv Office</vt:lpstr>
      <vt:lpstr>Prezentace aplikace PowerPoint</vt:lpstr>
      <vt:lpstr>Obsah prezentace</vt:lpstr>
      <vt:lpstr>Prezentace aplikace PowerPoint</vt:lpstr>
      <vt:lpstr>Zefektivnění práce s ČK/QR</vt:lpstr>
      <vt:lpstr>ČK/QR určující balení produktu</vt:lpstr>
      <vt:lpstr>Přiřazení ČK/QR k dodavatelskému balení a povolené MJ</vt:lpstr>
      <vt:lpstr>Skladové pohyby v různých MJ podle balení</vt:lpstr>
      <vt:lpstr>Statistiky obratů materiálu</vt:lpstr>
      <vt:lpstr>Oblíbený / doporučený materiál</vt:lpstr>
      <vt:lpstr>Prezentace aplikace PowerPoint</vt:lpstr>
      <vt:lpstr>Vazby na systémy operačních sálů</vt:lpstr>
      <vt:lpstr>Závozové sklady u operačních sálů</vt:lpstr>
      <vt:lpstr>Export / Import nedostatečně identifikovaného materiálu</vt:lpstr>
      <vt:lpstr>První mobilní aplikace s vazbou na sklady </vt:lpstr>
      <vt:lpstr>První mobilní aplikace s vazbou na sklady </vt:lpstr>
      <vt:lpstr>Zpracování operativně nakupovaných materiálů</vt:lpstr>
      <vt:lpstr>Výdeje přes více konsignačních skladů současně</vt:lpstr>
      <vt:lpstr>Prezentace aplikace PowerPoint</vt:lpstr>
      <vt:lpstr>Skladové hospodářství – panelové formuláře</vt:lpstr>
      <vt:lpstr>Grafy jako důležitá informativní hodnota dat</vt:lpstr>
      <vt:lpstr>Vytěžování databáze GDSN</vt:lpstr>
      <vt:lpstr>Související doklady</vt:lpstr>
      <vt:lpstr>Prezentace aplikace PowerPoint</vt:lpstr>
      <vt:lpstr>Mobilní aplikace pro vybrané skladové operace</vt:lpstr>
      <vt:lpstr>Rozšíření tvorby konsignačních objednávek</vt:lpstr>
      <vt:lpstr>Vytěžování databáze EUDAMED</vt:lpstr>
      <vt:lpstr>Děkuji za pozornost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Koutná Alexandra</dc:creator>
  <cp:lastModifiedBy>Holčáková Pavlína</cp:lastModifiedBy>
  <cp:revision>143</cp:revision>
  <dcterms:created xsi:type="dcterms:W3CDTF">2024-05-20T11:25:01Z</dcterms:created>
  <dcterms:modified xsi:type="dcterms:W3CDTF">2024-05-28T12:33:03Z</dcterms:modified>
</cp:coreProperties>
</file>